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slideLayouts/slideLayout21.xml" ContentType="application/vnd.openxmlformats-officedocument.presentationml.slideLayout+xml"/>
  <Override PartName="/ppt/theme/theme6.xml" ContentType="application/vnd.openxmlformats-officedocument.theme+xml"/>
  <Override PartName="/ppt/slideLayouts/slideLayout22.xml" ContentType="application/vnd.openxmlformats-officedocument.presentationml.slideLayout+xml"/>
  <Override PartName="/ppt/theme/theme7.xml" ContentType="application/vnd.openxmlformats-officedocument.theme+xml"/>
  <Override PartName="/ppt/slideLayouts/slideLayout23.xml" ContentType="application/vnd.openxmlformats-officedocument.presentationml.slideLayout+xml"/>
  <Override PartName="/ppt/theme/theme8.xml" ContentType="application/vnd.openxmlformats-officedocument.theme+xml"/>
  <Override PartName="/ppt/slideLayouts/slideLayout2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51" r:id="rId4"/>
    <p:sldMasterId id="2147483699" r:id="rId5"/>
    <p:sldMasterId id="2147483735" r:id="rId6"/>
    <p:sldMasterId id="2147483726" r:id="rId7"/>
    <p:sldMasterId id="2147483737" r:id="rId8"/>
    <p:sldMasterId id="2147483747" r:id="rId9"/>
    <p:sldMasterId id="2147483739" r:id="rId10"/>
    <p:sldMasterId id="2147483741" r:id="rId11"/>
    <p:sldMasterId id="2147483743" r:id="rId12"/>
  </p:sldMasterIdLst>
  <p:notesMasterIdLst>
    <p:notesMasterId r:id="rId36"/>
  </p:notesMasterIdLst>
  <p:handoutMasterIdLst>
    <p:handoutMasterId r:id="rId37"/>
  </p:handoutMasterIdLst>
  <p:sldIdLst>
    <p:sldId id="313" r:id="rId13"/>
    <p:sldId id="323" r:id="rId14"/>
    <p:sldId id="306" r:id="rId15"/>
    <p:sldId id="326" r:id="rId16"/>
    <p:sldId id="327" r:id="rId17"/>
    <p:sldId id="328" r:id="rId18"/>
    <p:sldId id="315" r:id="rId19"/>
    <p:sldId id="324" r:id="rId20"/>
    <p:sldId id="329" r:id="rId21"/>
    <p:sldId id="318" r:id="rId22"/>
    <p:sldId id="330" r:id="rId23"/>
    <p:sldId id="325" r:id="rId24"/>
    <p:sldId id="319" r:id="rId25"/>
    <p:sldId id="332" r:id="rId26"/>
    <p:sldId id="317" r:id="rId27"/>
    <p:sldId id="333" r:id="rId28"/>
    <p:sldId id="334" r:id="rId29"/>
    <p:sldId id="335" r:id="rId30"/>
    <p:sldId id="336" r:id="rId31"/>
    <p:sldId id="321" r:id="rId32"/>
    <p:sldId id="338" r:id="rId33"/>
    <p:sldId id="339" r:id="rId34"/>
    <p:sldId id="340" r:id="rId35"/>
  </p:sldIdLst>
  <p:sldSz cx="12192000" cy="6858000"/>
  <p:notesSz cx="6858000" cy="91440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erebri Sans" panose="020B0604020202020204" charset="0"/>
      <p:bold r:id="rId42"/>
    </p:embeddedFont>
    <p:embeddedFont>
      <p:font typeface="Cerebri Sans Book" panose="020B0604020202020204" charset="0"/>
      <p:regular r:id="rId43"/>
    </p:embeddedFont>
    <p:embeddedFont>
      <p:font typeface="Cerebri Sans Pro Bold" panose="00000800000000000000" charset="0"/>
      <p:bold r:id="rId44"/>
    </p:embeddedFont>
    <p:embeddedFont>
      <p:font typeface="Work Sans" pitchFamily="2" charset="0"/>
      <p:regular r:id="rId45"/>
      <p:bold r:id="rId46"/>
      <p:italic r:id="rId47"/>
      <p:boldItalic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86" userDrawn="1">
          <p15:clr>
            <a:srgbClr val="A4A3A4"/>
          </p15:clr>
        </p15:guide>
        <p15:guide id="2" pos="717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2128D08-E205-2B60-FA43-7614E37C0FFC}" name="Jill Baker" initials="JB" userId="S::JBaker@lloydsbankfoundation.org.uk::2f83957c-048e-406f-a360-ff480ad20f9a" providerId="AD"/>
  <p188:author id="{E46A2F5D-8EA8-3F30-A66C-ED9BDEC43639}" name="Jill Baker" initials="JB" userId="S::jbaker@lloydsbankfoundation.org.uk::2f83957c-048e-406f-a360-ff480ad20f9a" providerId="AD"/>
  <p188:author id="{41CEAFD0-449C-E5B9-4474-7AEFDE1F22B4}" name="Aferdita Pacrami" initials="" userId="S::APacrami@lloydsbankfoundation.org.uk::409488a2-256a-4644-b9ae-08d0384da5bf" providerId="AD"/>
  <p188:author id="{818DB0EE-3299-8F5E-2996-1FA1A8AA7978}" name="Horacio Herrera-Richmond" initials="HH" userId="S::HHerrera-Richmond@lloydsbankfoundation.org.uk::7312c566-3c84-403e-8371-9c9c3023413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8676"/>
    <a:srgbClr val="5D98C3"/>
    <a:srgbClr val="F4BC2F"/>
    <a:srgbClr val="6D99B9"/>
    <a:srgbClr val="FFFFFF"/>
    <a:srgbClr val="E17833"/>
    <a:srgbClr val="7996BE"/>
    <a:srgbClr val="DBDBDB"/>
    <a:srgbClr val="1C3156"/>
    <a:srgbClr val="1B30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C048CC-A256-4E5E-80E6-65D0A3B982F4}" v="189" dt="2023-11-23T10:47:51.171"/>
    <p1510:client id="{62319A51-1F51-49D5-87F2-B7E228AD00E5}" v="5" dt="2023-11-23T12:15:38.300"/>
    <p1510:client id="{ACA6C93F-1A2C-4A64-A936-9E5722D4E599}" v="7" dt="2023-11-22T10:50:41.5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>
        <p:guide orient="horz" pos="686"/>
        <p:guide pos="717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font" Target="fonts/font2.fntdata"/><Relationship Id="rId3" Type="http://schemas.openxmlformats.org/officeDocument/2006/relationships/customXml" Target="../customXml/item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font" Target="fonts/font4.fntdata"/><Relationship Id="rId54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handoutMaster" Target="handoutMasters/handout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notesMaster" Target="notesMasters/notesMaster1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font" Target="fonts/font7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8" Type="http://schemas.openxmlformats.org/officeDocument/2006/relationships/slideMaster" Target="slideMasters/slideMaster5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9E9A4D8-35FD-F94D-ACB2-3975A47BE5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064940-1ADE-AC44-B57D-32631873A28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3563A6-030B-7A4F-BB61-DD93740E3096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F8530D-452F-6C4E-AC0E-9743CE82956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D48A64-420B-E040-A1D8-F5D114885BC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14BA29-1766-CA4D-BF4E-6712FEC1C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6338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A81DA6-FB7B-1C45-871E-FF0F9644ABF9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5ACE1E-D392-C74E-B38C-7ACF89095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969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is the copy from another slide you had that I think would be best spoken:</a:t>
            </a:r>
          </a:p>
          <a:p>
            <a:pPr algn="l"/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1C3156"/>
                </a:solidFill>
                <a:effectLst/>
                <a:uLnTx/>
                <a:uFillTx/>
                <a:latin typeface="Work Sans" pitchFamily="2" charset="0"/>
                <a:ea typeface="+mn-ea"/>
                <a:cs typeface="+mn-cs"/>
              </a:rPr>
              <a:t>We need to develop new models of service design, delivery and resourcing which are sustainable…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1C3156"/>
                </a:solidFill>
                <a:effectLst/>
                <a:uLnTx/>
                <a:uFillTx/>
                <a:latin typeface="Work Sans" pitchFamily="2" charset="0"/>
                <a:ea typeface="+mn-ea"/>
                <a:cs typeface="+mn-cs"/>
              </a:rPr>
              <a:t>- this will require a shift in thinking away from thinking of ourselves as public/private/voluntary/academic </a:t>
            </a:r>
            <a:b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1C3156"/>
                </a:solidFill>
                <a:effectLst/>
                <a:uLnTx/>
                <a:uFillTx/>
                <a:latin typeface="Work Sans" pitchFamily="2" charset="0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1C3156"/>
                </a:solidFill>
                <a:effectLst/>
                <a:uLnTx/>
                <a:uFillTx/>
                <a:latin typeface="Work Sans" pitchFamily="2" charset="0"/>
                <a:ea typeface="+mn-ea"/>
                <a:cs typeface="+mn-cs"/>
              </a:rPr>
              <a:t>- to a collective paradigm which works </a:t>
            </a:r>
            <a:r>
              <a:rPr kumimoji="0" lang="en-GB" sz="1200" b="0" i="1" u="none" strike="noStrike" kern="1200" cap="none" spc="0" normalizeH="0" baseline="0" noProof="0">
                <a:ln>
                  <a:noFill/>
                </a:ln>
                <a:solidFill>
                  <a:srgbClr val="1C3156"/>
                </a:solidFill>
                <a:effectLst/>
                <a:uLnTx/>
                <a:uFillTx/>
                <a:latin typeface="Work Sans" pitchFamily="2" charset="0"/>
                <a:ea typeface="+mn-ea"/>
                <a:cs typeface="+mn-cs"/>
              </a:rPr>
              <a:t>across</a:t>
            </a: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1C3156"/>
                </a:solidFill>
                <a:effectLst/>
                <a:uLnTx/>
                <a:uFillTx/>
                <a:latin typeface="Work Sans" pitchFamily="2" charset="0"/>
                <a:ea typeface="+mn-ea"/>
                <a:cs typeface="+mn-cs"/>
              </a:rPr>
              <a:t> organisations and structures and involves everyone (including people who use services)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1C3156"/>
              </a:solidFill>
              <a:effectLst/>
              <a:uLnTx/>
              <a:uFillTx/>
              <a:latin typeface="Work Sans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1" u="none" strike="noStrike" kern="1200" cap="none" spc="0" normalizeH="0" baseline="0" noProof="0">
                <a:ln>
                  <a:noFill/>
                </a:ln>
                <a:solidFill>
                  <a:srgbClr val="1C3156"/>
                </a:solidFill>
                <a:effectLst/>
                <a:uLnTx/>
                <a:uFillTx/>
                <a:latin typeface="Work Sans" pitchFamily="2" charset="0"/>
                <a:ea typeface="+mn-ea"/>
                <a:cs typeface="+mn-cs"/>
              </a:rPr>
              <a:t>“We need to shift the systems that are holding the problem in place”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1C3156"/>
                </a:solidFill>
                <a:effectLst/>
                <a:uLnTx/>
                <a:uFillTx/>
                <a:latin typeface="Work Sans" pitchFamily="2" charset="0"/>
                <a:ea typeface="+mn-ea"/>
                <a:cs typeface="+mn-cs"/>
              </a:rPr>
              <a:t>(Social Innovation Generation)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5ACE1E-D392-C74E-B38C-7ACF8909552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066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(shor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49A20AA-3414-F57A-5C4F-FEC38501CA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6000" y="576000"/>
            <a:ext cx="5760000" cy="57600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>
              <a:buFontTx/>
              <a:buNone/>
              <a:defRPr sz="4000" b="0">
                <a:solidFill>
                  <a:srgbClr val="128676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Single Column Title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08D623-1330-B078-45F9-B2B540B660F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76262" y="1728000"/>
            <a:ext cx="10944000" cy="38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2000"/>
            </a:lvl1pPr>
            <a:lvl2pPr marL="0" indent="0">
              <a:buFont typeface="Arial" panose="020B0604020202020204" pitchFamily="34" charset="0"/>
              <a:buNone/>
              <a:defRPr sz="2000"/>
            </a:lvl2pPr>
            <a:lvl3pPr marL="0" indent="0">
              <a:buFont typeface="Arial" panose="020B0604020202020204" pitchFamily="34" charset="0"/>
              <a:buNone/>
              <a:defRPr sz="2000"/>
            </a:lvl3pPr>
            <a:lvl4pPr marL="0" indent="0">
              <a:buFont typeface="Arial" panose="020B0604020202020204" pitchFamily="34" charset="0"/>
              <a:buNone/>
              <a:defRPr sz="2000"/>
            </a:lvl4pPr>
            <a:lvl5pPr marL="0" indent="0">
              <a:buFont typeface="Arial" panose="020B0604020202020204" pitchFamily="34" charset="0"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0193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Column (lo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EA32F08-ED15-CC56-9922-FDD4F112D1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6000" y="576000"/>
            <a:ext cx="5760000" cy="57600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Single Column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2D388D-46EB-6D77-3D1A-E3C717C3E3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3" y="1728000"/>
            <a:ext cx="10415587" cy="371722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10000"/>
              </a:lnSpc>
              <a:spcAft>
                <a:spcPts val="120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10000"/>
              </a:lnSpc>
              <a:spcAft>
                <a:spcPts val="1200"/>
              </a:spcAft>
              <a:buNone/>
              <a:defRPr sz="1800">
                <a:solidFill>
                  <a:schemeClr val="bg1"/>
                </a:solidFill>
              </a:defRPr>
            </a:lvl2pPr>
            <a:lvl3pPr marL="0" indent="0">
              <a:lnSpc>
                <a:spcPct val="110000"/>
              </a:lnSpc>
              <a:spcAft>
                <a:spcPts val="1200"/>
              </a:spcAft>
              <a:buNone/>
              <a:defRPr sz="1800">
                <a:solidFill>
                  <a:schemeClr val="bg1"/>
                </a:solidFill>
              </a:defRPr>
            </a:lvl3pPr>
            <a:lvl4pPr marL="0" indent="0">
              <a:lnSpc>
                <a:spcPct val="110000"/>
              </a:lnSpc>
              <a:spcAft>
                <a:spcPts val="120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>
              <a:lnSpc>
                <a:spcPct val="110000"/>
              </a:lnSpc>
              <a:spcAft>
                <a:spcPts val="1200"/>
              </a:spcAft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Essintisque</a:t>
            </a:r>
            <a:r>
              <a:rPr lang="en-US"/>
              <a:t> </a:t>
            </a:r>
            <a:r>
              <a:rPr lang="en-US" err="1"/>
              <a:t>nust</a:t>
            </a:r>
            <a:r>
              <a:rPr lang="en-US"/>
              <a:t>, </a:t>
            </a:r>
            <a:r>
              <a:rPr lang="en-US" err="1"/>
              <a:t>sust</a:t>
            </a:r>
            <a:r>
              <a:rPr lang="en-US"/>
              <a:t> </a:t>
            </a:r>
            <a:r>
              <a:rPr lang="en-US" err="1"/>
              <a:t>eum</a:t>
            </a:r>
            <a:r>
              <a:rPr lang="en-US"/>
              <a:t> </a:t>
            </a:r>
            <a:r>
              <a:rPr lang="en-US" err="1"/>
              <a:t>enihillaut</a:t>
            </a:r>
            <a:r>
              <a:rPr lang="en-US"/>
              <a:t> </a:t>
            </a:r>
            <a:r>
              <a:rPr lang="en-US" err="1"/>
              <a:t>ent</a:t>
            </a:r>
            <a:r>
              <a:rPr lang="en-US"/>
              <a:t>, </a:t>
            </a:r>
            <a:r>
              <a:rPr lang="en-US" err="1"/>
              <a:t>alicid</a:t>
            </a:r>
            <a:r>
              <a:rPr lang="en-US"/>
              <a:t> qui </a:t>
            </a:r>
            <a:r>
              <a:rPr lang="en-US" err="1"/>
              <a:t>oditate</a:t>
            </a:r>
            <a:r>
              <a:rPr lang="en-US"/>
              <a:t> </a:t>
            </a:r>
            <a:r>
              <a:rPr lang="en-US" err="1"/>
              <a:t>cerunt</a:t>
            </a:r>
            <a:r>
              <a:rPr lang="en-US"/>
              <a:t>, </a:t>
            </a:r>
            <a:r>
              <a:rPr lang="en-US" err="1"/>
              <a:t>ulparum</a:t>
            </a:r>
            <a:r>
              <a:rPr lang="en-US"/>
              <a:t> </a:t>
            </a:r>
            <a:r>
              <a:rPr lang="en-US" err="1"/>
              <a:t>etur</a:t>
            </a:r>
            <a:r>
              <a:rPr lang="en-US"/>
              <a:t>, </a:t>
            </a:r>
            <a:r>
              <a:rPr lang="en-US" err="1"/>
              <a:t>quamus</a:t>
            </a:r>
            <a:r>
              <a:rPr lang="en-US"/>
              <a:t> et lit la </a:t>
            </a:r>
            <a:r>
              <a:rPr lang="en-US" err="1"/>
              <a:t>voluptur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acid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faci</a:t>
            </a:r>
            <a:r>
              <a:rPr lang="en-US"/>
              <a:t> </a:t>
            </a:r>
            <a:r>
              <a:rPr lang="en-US" err="1"/>
              <a:t>ommodi</a:t>
            </a:r>
            <a:r>
              <a:rPr lang="en-US"/>
              <a:t> </a:t>
            </a:r>
            <a:r>
              <a:rPr lang="en-US" err="1"/>
              <a:t>acest</a:t>
            </a:r>
            <a:r>
              <a:rPr lang="en-US"/>
              <a:t>, </a:t>
            </a:r>
            <a:r>
              <a:rPr lang="en-US" err="1"/>
              <a:t>ommo</a:t>
            </a:r>
            <a:r>
              <a:rPr lang="en-US"/>
              <a:t> </a:t>
            </a:r>
            <a:r>
              <a:rPr lang="en-US" err="1"/>
              <a:t>doluptatiat</a:t>
            </a:r>
            <a:r>
              <a:rPr lang="en-US"/>
              <a:t> a </a:t>
            </a:r>
            <a:r>
              <a:rPr lang="en-US" err="1"/>
              <a:t>anderum</a:t>
            </a:r>
            <a:r>
              <a:rPr lang="en-US"/>
              <a:t> </a:t>
            </a:r>
            <a:r>
              <a:rPr lang="en-US" err="1"/>
              <a:t>facepudi</a:t>
            </a:r>
            <a:r>
              <a:rPr lang="en-US"/>
              <a:t> </a:t>
            </a:r>
            <a:r>
              <a:rPr lang="en-US" err="1"/>
              <a:t>omnis</a:t>
            </a:r>
            <a:r>
              <a:rPr lang="en-US"/>
              <a:t> </a:t>
            </a:r>
            <a:r>
              <a:rPr lang="en-US" err="1"/>
              <a:t>velecest</a:t>
            </a:r>
            <a:r>
              <a:rPr lang="en-US"/>
              <a:t>, con </a:t>
            </a:r>
            <a:r>
              <a:rPr lang="en-US" err="1"/>
              <a:t>nihilis</a:t>
            </a:r>
            <a:r>
              <a:rPr lang="en-US"/>
              <a:t> </a:t>
            </a:r>
            <a:r>
              <a:rPr lang="en-US" err="1"/>
              <a:t>nones</a:t>
            </a:r>
            <a:r>
              <a:rPr lang="en-US"/>
              <a:t> </a:t>
            </a:r>
            <a:r>
              <a:rPr lang="en-US" err="1"/>
              <a:t>modionsequam</a:t>
            </a:r>
            <a:r>
              <a:rPr lang="en-US"/>
              <a:t> </a:t>
            </a:r>
            <a:r>
              <a:rPr lang="en-US" err="1"/>
              <a:t>veliamustio</a:t>
            </a:r>
            <a:r>
              <a:rPr lang="en-US"/>
              <a:t> </a:t>
            </a:r>
            <a:r>
              <a:rPr lang="en-US" err="1"/>
              <a:t>doleseq</a:t>
            </a:r>
            <a:r>
              <a:rPr lang="en-US"/>
              <a:t> </a:t>
            </a:r>
            <a:r>
              <a:rPr lang="en-US" err="1"/>
              <a:t>uisitiur</a:t>
            </a:r>
            <a:r>
              <a:rPr lang="en-US"/>
              <a:t>, </a:t>
            </a:r>
            <a:r>
              <a:rPr lang="en-US" err="1"/>
              <a:t>sanim</a:t>
            </a:r>
            <a:r>
              <a:rPr lang="en-US"/>
              <a:t> non con </a:t>
            </a:r>
            <a:r>
              <a:rPr lang="en-US" err="1"/>
              <a:t>rehene</a:t>
            </a:r>
            <a:r>
              <a:rPr lang="en-US"/>
              <a:t> </a:t>
            </a:r>
            <a:r>
              <a:rPr lang="en-US" err="1"/>
              <a:t>nonsequo</a:t>
            </a:r>
            <a:r>
              <a:rPr lang="en-US"/>
              <a:t> eat qui </a:t>
            </a:r>
            <a:r>
              <a:rPr lang="en-US" err="1"/>
              <a:t>imagnati</a:t>
            </a:r>
            <a:r>
              <a:rPr lang="en-US"/>
              <a:t> de </a:t>
            </a:r>
            <a:r>
              <a:rPr lang="en-US" err="1"/>
              <a:t>pliquam</a:t>
            </a:r>
            <a:r>
              <a:rPr lang="en-US"/>
              <a:t>, </a:t>
            </a:r>
            <a:r>
              <a:rPr lang="en-US" err="1"/>
              <a:t>simoditem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89310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(shor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88DD166-BC05-7AF5-C169-B92F4B8F4E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6000" y="576000"/>
            <a:ext cx="5760000" cy="57600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Two Column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4AC200-8A10-4C4E-9BCE-A353FF3DF5C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76000" y="1728000"/>
            <a:ext cx="11016000" cy="3744000"/>
          </a:xfrm>
          <a:prstGeom prst="rect">
            <a:avLst/>
          </a:prstGeom>
        </p:spPr>
        <p:txBody>
          <a:bodyPr lIns="0" tIns="0" rIns="0" bIns="0" numCol="2" spcCol="432000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  <a:defRPr sz="1800">
                <a:solidFill>
                  <a:schemeClr val="bg1"/>
                </a:solidFill>
              </a:defRPr>
            </a:lvl1pPr>
            <a:lvl2pPr marL="0" indent="0">
              <a:lnSpc>
                <a:spcPct val="110000"/>
              </a:lnSpc>
              <a:spcAft>
                <a:spcPts val="1200"/>
              </a:spcAft>
              <a:buNone/>
              <a:defRPr sz="1800">
                <a:solidFill>
                  <a:schemeClr val="bg1"/>
                </a:solidFill>
              </a:defRPr>
            </a:lvl2pPr>
            <a:lvl3pPr marL="0" indent="0">
              <a:lnSpc>
                <a:spcPct val="110000"/>
              </a:lnSpc>
              <a:spcAft>
                <a:spcPts val="1200"/>
              </a:spcAft>
              <a:buNone/>
              <a:defRPr sz="1800">
                <a:solidFill>
                  <a:schemeClr val="bg1"/>
                </a:solidFill>
              </a:defRPr>
            </a:lvl3pPr>
            <a:lvl4pPr marL="0" indent="0">
              <a:lnSpc>
                <a:spcPct val="110000"/>
              </a:lnSpc>
              <a:spcAft>
                <a:spcPts val="120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>
              <a:lnSpc>
                <a:spcPct val="110000"/>
              </a:lnSpc>
              <a:spcAft>
                <a:spcPts val="1200"/>
              </a:spcAft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lvl="0"/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lvl="0"/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lvl="0"/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lvl="0"/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lvl="0"/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0639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s (shor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4F0CF0C9-917F-D96B-A0D2-3259F2809D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6000" y="576000"/>
            <a:ext cx="5760000" cy="57600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Bullet Point Title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E015424-B1BD-709B-0F9A-BAE7748E126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76000" y="1728000"/>
            <a:ext cx="11016000" cy="3744000"/>
          </a:xfrm>
          <a:prstGeom prst="rect">
            <a:avLst/>
          </a:prstGeom>
        </p:spPr>
        <p:txBody>
          <a:bodyPr lIns="0" tIns="0" rIns="0" bIns="0" numCol="1" spcCol="288000"/>
          <a:lstStyle>
            <a:lvl1pPr marL="358775" indent="-358775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10000"/>
              </a:lnSpc>
              <a:spcAft>
                <a:spcPts val="1200"/>
              </a:spcAft>
              <a:buNone/>
              <a:defRPr sz="1800">
                <a:solidFill>
                  <a:schemeClr val="bg1"/>
                </a:solidFill>
              </a:defRPr>
            </a:lvl2pPr>
            <a:lvl3pPr marL="0" indent="0">
              <a:lnSpc>
                <a:spcPct val="110000"/>
              </a:lnSpc>
              <a:spcAft>
                <a:spcPts val="1200"/>
              </a:spcAft>
              <a:buNone/>
              <a:defRPr sz="1800">
                <a:solidFill>
                  <a:schemeClr val="bg1"/>
                </a:solidFill>
              </a:defRPr>
            </a:lvl3pPr>
            <a:lvl4pPr marL="0" indent="0">
              <a:lnSpc>
                <a:spcPct val="110000"/>
              </a:lnSpc>
              <a:spcAft>
                <a:spcPts val="120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>
              <a:lnSpc>
                <a:spcPct val="110000"/>
              </a:lnSpc>
              <a:spcAft>
                <a:spcPts val="1200"/>
              </a:spcAft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lvl="0"/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047217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3127B8F-25E3-57D5-1AAC-DEB8CAC0AD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5999" y="3168000"/>
            <a:ext cx="3168000" cy="39600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ctr">
              <a:buFontTx/>
              <a:buNone/>
              <a:defRPr sz="2400" b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Heading </a:t>
            </a:r>
          </a:p>
          <a:p>
            <a:pPr lvl="0"/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A0AC313-F327-6BE5-7A7E-4F8C0860509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2000" y="3168000"/>
            <a:ext cx="3168000" cy="43200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ctr">
              <a:buFontTx/>
              <a:buNone/>
              <a:defRPr sz="2400" b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04F74A4-9416-FADA-A5ED-E9D358FCA6A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48001" y="3168000"/>
            <a:ext cx="3168000" cy="43200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ctr">
              <a:buFontTx/>
              <a:buNone/>
              <a:defRPr sz="2400" b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7C3580F-3DD5-BA49-41F7-BAC6B7FE015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76263" y="3765212"/>
            <a:ext cx="3167062" cy="1940788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Sed do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eiusmod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tempor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incididunt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ut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 labore et dolore magna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aliqua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. 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76AC650C-F14C-256B-D65E-621BF675A27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12000" y="3765212"/>
            <a:ext cx="3168000" cy="1940788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Sed do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eiusmod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tempor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incididunt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ut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 labore et dolore magna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aliqua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. 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CFDFC028-DB91-4CA2-4210-86C103FA88B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447736" y="3765212"/>
            <a:ext cx="3168000" cy="1940788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Sed do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eiusmod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tempor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incididunt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ut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 labore et dolore magna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aliqua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. </a:t>
            </a:r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E6DAA728-4C6A-381F-56A7-262BD65454D1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218800" y="1152000"/>
            <a:ext cx="1727200" cy="1728000"/>
          </a:xfrm>
          <a:prstGeom prst="ellipse">
            <a:avLst/>
          </a:prstGeom>
          <a:solidFill>
            <a:schemeClr val="accent4"/>
          </a:solidFill>
        </p:spPr>
        <p:txBody>
          <a:bodyPr/>
          <a:lstStyle>
            <a:lvl1pPr marL="0" indent="0" algn="ctr">
              <a:buNone/>
              <a:defRPr sz="9600" b="1">
                <a:latin typeface="+mj-lt"/>
              </a:defRPr>
            </a:lvl1pPr>
          </a:lstStyle>
          <a:p>
            <a:r>
              <a:rPr lang="en-US"/>
              <a:t>1</a:t>
            </a:r>
            <a:endParaRPr lang="en-GB"/>
          </a:p>
        </p:txBody>
      </p: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134A5B7D-D21E-ABBA-B60B-901F2330EB26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232400" y="1152000"/>
            <a:ext cx="1727200" cy="1728000"/>
          </a:xfrm>
          <a:prstGeom prst="ellipse">
            <a:avLst/>
          </a:prstGeom>
          <a:solidFill>
            <a:schemeClr val="accent2"/>
          </a:solidFill>
        </p:spPr>
        <p:txBody>
          <a:bodyPr/>
          <a:lstStyle>
            <a:lvl1pPr marL="0" indent="0" algn="ctr">
              <a:buNone/>
              <a:defRPr sz="9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2</a:t>
            </a:r>
            <a:endParaRPr lang="en-GB"/>
          </a:p>
        </p:txBody>
      </p:sp>
      <p:sp>
        <p:nvSpPr>
          <p:cNvPr id="19" name="Picture Placeholder 15">
            <a:extLst>
              <a:ext uri="{FF2B5EF4-FFF2-40B4-BE49-F238E27FC236}">
                <a16:creationId xmlns:a16="http://schemas.microsoft.com/office/drawing/2014/main" id="{2FF59B02-1B02-6EE2-9B1D-77EDF36377B0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9131181" y="1152000"/>
            <a:ext cx="1727200" cy="1728000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 marL="0" indent="0" algn="ctr">
              <a:buNone/>
              <a:defRPr sz="9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3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21185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and black stripes&#10;&#10;Description automatically generated">
            <a:extLst>
              <a:ext uri="{FF2B5EF4-FFF2-40B4-BE49-F238E27FC236}">
                <a16:creationId xmlns:a16="http://schemas.microsoft.com/office/drawing/2014/main" id="{A2A57A91-8DE5-C575-F603-CF8D8F659A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80000" y="1224000"/>
            <a:ext cx="1008890" cy="722377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E3A4515E-B6B8-5A64-28A4-BDD6B71719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80000" y="2196000"/>
            <a:ext cx="8148448" cy="27089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9588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is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517BD20B-2D9D-69B6-25DA-DF28A66F8B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07724" y="3168000"/>
            <a:ext cx="4098702" cy="437435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>
              <a:buFontTx/>
              <a:buNone/>
              <a:defRPr sz="2400" b="1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This is a statistic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AEFCD5-B6CE-6415-201F-8E9CD7AE44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7688" y="2016000"/>
            <a:ext cx="4451669" cy="131925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r">
              <a:buFontTx/>
              <a:buNone/>
              <a:defRPr sz="11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4,289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B8B4DC3-8047-AD5E-8735-F42812972562}"/>
              </a:ext>
            </a:extLst>
          </p:cNvPr>
          <p:cNvCxnSpPr>
            <a:cxnSpLocks/>
          </p:cNvCxnSpPr>
          <p:nvPr userDrawn="1"/>
        </p:nvCxnSpPr>
        <p:spPr>
          <a:xfrm flipH="1">
            <a:off x="5909227" y="1584000"/>
            <a:ext cx="643973" cy="3767837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D21A1576-0D2C-213E-0017-30D6C43B8B0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707411" y="3765212"/>
            <a:ext cx="4098702" cy="225607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  <a:latin typeface="+mn-lt"/>
              </a:defRPr>
            </a:lvl1pPr>
            <a:lvl2pPr marL="0" indent="0" algn="l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2pPr>
            <a:lvl3pPr marL="0" indent="0" algn="l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3pPr>
            <a:lvl4pPr marL="0" indent="0" algn="l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4pPr>
            <a:lvl5pPr marL="0" indent="0" algn="l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1817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Lef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7AB51E9-048E-ADEF-1014-5603723020B0}"/>
              </a:ext>
            </a:extLst>
          </p:cNvPr>
          <p:cNvSpPr/>
          <p:nvPr userDrawn="1"/>
        </p:nvSpPr>
        <p:spPr>
          <a:xfrm>
            <a:off x="5206999" y="-3810"/>
            <a:ext cx="6985001" cy="6882995"/>
          </a:xfrm>
          <a:custGeom>
            <a:avLst/>
            <a:gdLst>
              <a:gd name="connsiteX0" fmla="*/ 0 w 6450331"/>
              <a:gd name="connsiteY0" fmla="*/ 0 h 6833465"/>
              <a:gd name="connsiteX1" fmla="*/ 6450331 w 6450331"/>
              <a:gd name="connsiteY1" fmla="*/ 0 h 6833465"/>
              <a:gd name="connsiteX2" fmla="*/ 6450331 w 6450331"/>
              <a:gd name="connsiteY2" fmla="*/ 6833465 h 6833465"/>
              <a:gd name="connsiteX3" fmla="*/ 0 w 6450331"/>
              <a:gd name="connsiteY3" fmla="*/ 6833465 h 6833465"/>
              <a:gd name="connsiteX4" fmla="*/ 0 w 6450331"/>
              <a:gd name="connsiteY4" fmla="*/ 0 h 6833465"/>
              <a:gd name="connsiteX0" fmla="*/ 0 w 6450331"/>
              <a:gd name="connsiteY0" fmla="*/ 0 h 6833465"/>
              <a:gd name="connsiteX1" fmla="*/ 6450331 w 6450331"/>
              <a:gd name="connsiteY1" fmla="*/ 0 h 6833465"/>
              <a:gd name="connsiteX2" fmla="*/ 3359890 w 6450331"/>
              <a:gd name="connsiteY2" fmla="*/ 6810315 h 6833465"/>
              <a:gd name="connsiteX3" fmla="*/ 0 w 6450331"/>
              <a:gd name="connsiteY3" fmla="*/ 6833465 h 6833465"/>
              <a:gd name="connsiteX4" fmla="*/ 0 w 6450331"/>
              <a:gd name="connsiteY4" fmla="*/ 0 h 6833465"/>
              <a:gd name="connsiteX0" fmla="*/ 0 w 6450331"/>
              <a:gd name="connsiteY0" fmla="*/ 0 h 6833465"/>
              <a:gd name="connsiteX1" fmla="*/ 6450331 w 6450331"/>
              <a:gd name="connsiteY1" fmla="*/ 0 h 6833465"/>
              <a:gd name="connsiteX2" fmla="*/ 5246563 w 6450331"/>
              <a:gd name="connsiteY2" fmla="*/ 6833465 h 6833465"/>
              <a:gd name="connsiteX3" fmla="*/ 0 w 6450331"/>
              <a:gd name="connsiteY3" fmla="*/ 6833465 h 6833465"/>
              <a:gd name="connsiteX4" fmla="*/ 0 w 6450331"/>
              <a:gd name="connsiteY4" fmla="*/ 0 h 6833465"/>
              <a:gd name="connsiteX0" fmla="*/ 0 w 6450331"/>
              <a:gd name="connsiteY0" fmla="*/ 0 h 6853785"/>
              <a:gd name="connsiteX1" fmla="*/ 6450331 w 6450331"/>
              <a:gd name="connsiteY1" fmla="*/ 0 h 6853785"/>
              <a:gd name="connsiteX2" fmla="*/ 5246563 w 6450331"/>
              <a:gd name="connsiteY2" fmla="*/ 6853785 h 6853785"/>
              <a:gd name="connsiteX3" fmla="*/ 0 w 6450331"/>
              <a:gd name="connsiteY3" fmla="*/ 6833465 h 6853785"/>
              <a:gd name="connsiteX4" fmla="*/ 0 w 6450331"/>
              <a:gd name="connsiteY4" fmla="*/ 0 h 6853785"/>
              <a:gd name="connsiteX0" fmla="*/ 0 w 6450331"/>
              <a:gd name="connsiteY0" fmla="*/ 0 h 6863945"/>
              <a:gd name="connsiteX1" fmla="*/ 6450331 w 6450331"/>
              <a:gd name="connsiteY1" fmla="*/ 0 h 6863945"/>
              <a:gd name="connsiteX2" fmla="*/ 5134803 w 6450331"/>
              <a:gd name="connsiteY2" fmla="*/ 6863945 h 6863945"/>
              <a:gd name="connsiteX3" fmla="*/ 0 w 6450331"/>
              <a:gd name="connsiteY3" fmla="*/ 6833465 h 6863945"/>
              <a:gd name="connsiteX4" fmla="*/ 0 w 6450331"/>
              <a:gd name="connsiteY4" fmla="*/ 0 h 6863945"/>
              <a:gd name="connsiteX0" fmla="*/ 0 w 6450331"/>
              <a:gd name="connsiteY0" fmla="*/ 0 h 6879185"/>
              <a:gd name="connsiteX1" fmla="*/ 6450331 w 6450331"/>
              <a:gd name="connsiteY1" fmla="*/ 0 h 6879185"/>
              <a:gd name="connsiteX2" fmla="*/ 5256723 w 6450331"/>
              <a:gd name="connsiteY2" fmla="*/ 6879185 h 6879185"/>
              <a:gd name="connsiteX3" fmla="*/ 0 w 6450331"/>
              <a:gd name="connsiteY3" fmla="*/ 6833465 h 6879185"/>
              <a:gd name="connsiteX4" fmla="*/ 0 w 6450331"/>
              <a:gd name="connsiteY4" fmla="*/ 0 h 6879185"/>
              <a:gd name="connsiteX0" fmla="*/ 0 w 6450331"/>
              <a:gd name="connsiteY0" fmla="*/ 0 h 6879185"/>
              <a:gd name="connsiteX1" fmla="*/ 6450331 w 6450331"/>
              <a:gd name="connsiteY1" fmla="*/ 0 h 6879185"/>
              <a:gd name="connsiteX2" fmla="*/ 5256723 w 6450331"/>
              <a:gd name="connsiteY2" fmla="*/ 6879185 h 6879185"/>
              <a:gd name="connsiteX3" fmla="*/ 0 w 6450331"/>
              <a:gd name="connsiteY3" fmla="*/ 6843625 h 6879185"/>
              <a:gd name="connsiteX4" fmla="*/ 0 w 6450331"/>
              <a:gd name="connsiteY4" fmla="*/ 0 h 6879185"/>
              <a:gd name="connsiteX0" fmla="*/ 0 w 6450331"/>
              <a:gd name="connsiteY0" fmla="*/ 0 h 6879185"/>
              <a:gd name="connsiteX1" fmla="*/ 6450331 w 6450331"/>
              <a:gd name="connsiteY1" fmla="*/ 0 h 6879185"/>
              <a:gd name="connsiteX2" fmla="*/ 6445443 w 6450331"/>
              <a:gd name="connsiteY2" fmla="*/ 6879185 h 6879185"/>
              <a:gd name="connsiteX3" fmla="*/ 0 w 6450331"/>
              <a:gd name="connsiteY3" fmla="*/ 6843625 h 6879185"/>
              <a:gd name="connsiteX4" fmla="*/ 0 w 6450331"/>
              <a:gd name="connsiteY4" fmla="*/ 0 h 6879185"/>
              <a:gd name="connsiteX0" fmla="*/ 1051560 w 6450331"/>
              <a:gd name="connsiteY0" fmla="*/ 15240 h 6879185"/>
              <a:gd name="connsiteX1" fmla="*/ 6450331 w 6450331"/>
              <a:gd name="connsiteY1" fmla="*/ 0 h 6879185"/>
              <a:gd name="connsiteX2" fmla="*/ 6445443 w 6450331"/>
              <a:gd name="connsiteY2" fmla="*/ 6879185 h 6879185"/>
              <a:gd name="connsiteX3" fmla="*/ 0 w 6450331"/>
              <a:gd name="connsiteY3" fmla="*/ 6843625 h 6879185"/>
              <a:gd name="connsiteX4" fmla="*/ 1051560 w 6450331"/>
              <a:gd name="connsiteY4" fmla="*/ 15240 h 6879185"/>
              <a:gd name="connsiteX0" fmla="*/ 1051560 w 6450331"/>
              <a:gd name="connsiteY0" fmla="*/ 0 h 6882995"/>
              <a:gd name="connsiteX1" fmla="*/ 6450331 w 6450331"/>
              <a:gd name="connsiteY1" fmla="*/ 3810 h 6882995"/>
              <a:gd name="connsiteX2" fmla="*/ 6445443 w 6450331"/>
              <a:gd name="connsiteY2" fmla="*/ 6882995 h 6882995"/>
              <a:gd name="connsiteX3" fmla="*/ 0 w 6450331"/>
              <a:gd name="connsiteY3" fmla="*/ 6847435 h 6882995"/>
              <a:gd name="connsiteX4" fmla="*/ 1051560 w 6450331"/>
              <a:gd name="connsiteY4" fmla="*/ 0 h 6882995"/>
              <a:gd name="connsiteX0" fmla="*/ 1045701 w 6444472"/>
              <a:gd name="connsiteY0" fmla="*/ 0 h 6882995"/>
              <a:gd name="connsiteX1" fmla="*/ 6444472 w 6444472"/>
              <a:gd name="connsiteY1" fmla="*/ 3810 h 6882995"/>
              <a:gd name="connsiteX2" fmla="*/ 6439584 w 6444472"/>
              <a:gd name="connsiteY2" fmla="*/ 6882995 h 6882995"/>
              <a:gd name="connsiteX3" fmla="*/ 0 w 6444472"/>
              <a:gd name="connsiteY3" fmla="*/ 6860135 h 6882995"/>
              <a:gd name="connsiteX4" fmla="*/ 1045701 w 6444472"/>
              <a:gd name="connsiteY4" fmla="*/ 0 h 6882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44472" h="6882995">
                <a:moveTo>
                  <a:pt x="1045701" y="0"/>
                </a:moveTo>
                <a:lnTo>
                  <a:pt x="6444472" y="3810"/>
                </a:lnTo>
                <a:cubicBezTo>
                  <a:pt x="6442843" y="2296872"/>
                  <a:pt x="6441213" y="4589933"/>
                  <a:pt x="6439584" y="6882995"/>
                </a:cubicBezTo>
                <a:lnTo>
                  <a:pt x="0" y="6860135"/>
                </a:lnTo>
                <a:lnTo>
                  <a:pt x="1045701" y="0"/>
                </a:lnTo>
                <a:close/>
              </a:path>
            </a:pathLst>
          </a:custGeom>
          <a:blipFill>
            <a:blip r:embed="rId2"/>
            <a:stretch>
              <a:fillRect t="-25880" b="-2797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40CCC0-4896-B5A8-0C26-66910ED6B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8884" y="5969506"/>
            <a:ext cx="2047116" cy="712926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BCB6DD5-E0CF-BD4D-1BBF-C8A1723E0E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6000" y="576000"/>
            <a:ext cx="5520000" cy="655493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Image right side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3E6C6B4-084F-6004-FBDC-34A20ED963D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76000" y="1728000"/>
            <a:ext cx="5159960" cy="34563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10000"/>
              </a:lnSpc>
              <a:spcAft>
                <a:spcPts val="1200"/>
              </a:spcAft>
              <a:buNone/>
              <a:defRPr sz="1800">
                <a:solidFill>
                  <a:schemeClr val="bg1"/>
                </a:solidFill>
              </a:defRPr>
            </a:lvl2pPr>
            <a:lvl3pPr marL="0" indent="0">
              <a:lnSpc>
                <a:spcPct val="110000"/>
              </a:lnSpc>
              <a:spcAft>
                <a:spcPts val="1200"/>
              </a:spcAft>
              <a:buNone/>
              <a:defRPr sz="1800">
                <a:solidFill>
                  <a:schemeClr val="bg1"/>
                </a:solidFill>
              </a:defRPr>
            </a:lvl3pPr>
            <a:lvl4pPr marL="0" indent="0">
              <a:lnSpc>
                <a:spcPct val="110000"/>
              </a:lnSpc>
              <a:spcAft>
                <a:spcPts val="120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>
              <a:lnSpc>
                <a:spcPct val="110000"/>
              </a:lnSpc>
              <a:spcAft>
                <a:spcPts val="1200"/>
              </a:spcAft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lvl="0"/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  <p:sp>
        <p:nvSpPr>
          <p:cNvPr id="9" name="Picture Placeholder 17">
            <a:extLst>
              <a:ext uri="{FF2B5EF4-FFF2-40B4-BE49-F238E27FC236}">
                <a16:creationId xmlns:a16="http://schemas.microsoft.com/office/drawing/2014/main" id="{69EA3011-88B9-10B4-5D59-553E210DCF1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178423" y="5760"/>
            <a:ext cx="7013575" cy="6891338"/>
          </a:xfrm>
          <a:custGeom>
            <a:avLst/>
            <a:gdLst>
              <a:gd name="connsiteX0" fmla="*/ 0 w 6985000"/>
              <a:gd name="connsiteY0" fmla="*/ 0 h 6881813"/>
              <a:gd name="connsiteX1" fmla="*/ 6985000 w 6985000"/>
              <a:gd name="connsiteY1" fmla="*/ 0 h 6881813"/>
              <a:gd name="connsiteX2" fmla="*/ 6985000 w 6985000"/>
              <a:gd name="connsiteY2" fmla="*/ 6881813 h 6881813"/>
              <a:gd name="connsiteX3" fmla="*/ 0 w 6985000"/>
              <a:gd name="connsiteY3" fmla="*/ 6881813 h 6881813"/>
              <a:gd name="connsiteX4" fmla="*/ 0 w 6985000"/>
              <a:gd name="connsiteY4" fmla="*/ 0 h 6881813"/>
              <a:gd name="connsiteX0" fmla="*/ 1146628 w 6985000"/>
              <a:gd name="connsiteY0" fmla="*/ 0 h 6881813"/>
              <a:gd name="connsiteX1" fmla="*/ 6985000 w 6985000"/>
              <a:gd name="connsiteY1" fmla="*/ 0 h 6881813"/>
              <a:gd name="connsiteX2" fmla="*/ 6985000 w 6985000"/>
              <a:gd name="connsiteY2" fmla="*/ 6881813 h 6881813"/>
              <a:gd name="connsiteX3" fmla="*/ 0 w 6985000"/>
              <a:gd name="connsiteY3" fmla="*/ 6881813 h 6881813"/>
              <a:gd name="connsiteX4" fmla="*/ 1146628 w 6985000"/>
              <a:gd name="connsiteY4" fmla="*/ 0 h 6881813"/>
              <a:gd name="connsiteX0" fmla="*/ 1175203 w 7013575"/>
              <a:gd name="connsiteY0" fmla="*/ 0 h 6881813"/>
              <a:gd name="connsiteX1" fmla="*/ 7013575 w 7013575"/>
              <a:gd name="connsiteY1" fmla="*/ 0 h 6881813"/>
              <a:gd name="connsiteX2" fmla="*/ 7013575 w 7013575"/>
              <a:gd name="connsiteY2" fmla="*/ 6881813 h 6881813"/>
              <a:gd name="connsiteX3" fmla="*/ 0 w 7013575"/>
              <a:gd name="connsiteY3" fmla="*/ 6843713 h 6881813"/>
              <a:gd name="connsiteX4" fmla="*/ 1175203 w 7013575"/>
              <a:gd name="connsiteY4" fmla="*/ 0 h 6881813"/>
              <a:gd name="connsiteX0" fmla="*/ 1165678 w 7013575"/>
              <a:gd name="connsiteY0" fmla="*/ 0 h 6891338"/>
              <a:gd name="connsiteX1" fmla="*/ 7013575 w 7013575"/>
              <a:gd name="connsiteY1" fmla="*/ 9525 h 6891338"/>
              <a:gd name="connsiteX2" fmla="*/ 7013575 w 7013575"/>
              <a:gd name="connsiteY2" fmla="*/ 6891338 h 6891338"/>
              <a:gd name="connsiteX3" fmla="*/ 0 w 7013575"/>
              <a:gd name="connsiteY3" fmla="*/ 6853238 h 6891338"/>
              <a:gd name="connsiteX4" fmla="*/ 1165678 w 7013575"/>
              <a:gd name="connsiteY4" fmla="*/ 0 h 6891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13575" h="6891338">
                <a:moveTo>
                  <a:pt x="1165678" y="0"/>
                </a:moveTo>
                <a:lnTo>
                  <a:pt x="7013575" y="9525"/>
                </a:lnTo>
                <a:lnTo>
                  <a:pt x="7013575" y="6891338"/>
                </a:lnTo>
                <a:lnTo>
                  <a:pt x="0" y="6853238"/>
                </a:lnTo>
                <a:lnTo>
                  <a:pt x="1165678" y="0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97326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Lef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">
            <a:extLst>
              <a:ext uri="{FF2B5EF4-FFF2-40B4-BE49-F238E27FC236}">
                <a16:creationId xmlns:a16="http://schemas.microsoft.com/office/drawing/2014/main" id="{D270E4A1-C689-AB8D-C649-38590130AB62}"/>
              </a:ext>
            </a:extLst>
          </p:cNvPr>
          <p:cNvSpPr/>
          <p:nvPr userDrawn="1"/>
        </p:nvSpPr>
        <p:spPr>
          <a:xfrm>
            <a:off x="-1653" y="-4422"/>
            <a:ext cx="6834254" cy="6866844"/>
          </a:xfrm>
          <a:custGeom>
            <a:avLst/>
            <a:gdLst>
              <a:gd name="connsiteX0" fmla="*/ 0 w 6450331"/>
              <a:gd name="connsiteY0" fmla="*/ 0 h 6833465"/>
              <a:gd name="connsiteX1" fmla="*/ 6450331 w 6450331"/>
              <a:gd name="connsiteY1" fmla="*/ 0 h 6833465"/>
              <a:gd name="connsiteX2" fmla="*/ 6450331 w 6450331"/>
              <a:gd name="connsiteY2" fmla="*/ 6833465 h 6833465"/>
              <a:gd name="connsiteX3" fmla="*/ 0 w 6450331"/>
              <a:gd name="connsiteY3" fmla="*/ 6833465 h 6833465"/>
              <a:gd name="connsiteX4" fmla="*/ 0 w 6450331"/>
              <a:gd name="connsiteY4" fmla="*/ 0 h 6833465"/>
              <a:gd name="connsiteX0" fmla="*/ 0 w 6450331"/>
              <a:gd name="connsiteY0" fmla="*/ 0 h 6833465"/>
              <a:gd name="connsiteX1" fmla="*/ 6450331 w 6450331"/>
              <a:gd name="connsiteY1" fmla="*/ 0 h 6833465"/>
              <a:gd name="connsiteX2" fmla="*/ 3359890 w 6450331"/>
              <a:gd name="connsiteY2" fmla="*/ 6810315 h 6833465"/>
              <a:gd name="connsiteX3" fmla="*/ 0 w 6450331"/>
              <a:gd name="connsiteY3" fmla="*/ 6833465 h 6833465"/>
              <a:gd name="connsiteX4" fmla="*/ 0 w 6450331"/>
              <a:gd name="connsiteY4" fmla="*/ 0 h 6833465"/>
              <a:gd name="connsiteX0" fmla="*/ 0 w 6450331"/>
              <a:gd name="connsiteY0" fmla="*/ 0 h 6833465"/>
              <a:gd name="connsiteX1" fmla="*/ 6450331 w 6450331"/>
              <a:gd name="connsiteY1" fmla="*/ 0 h 6833465"/>
              <a:gd name="connsiteX2" fmla="*/ 5246563 w 6450331"/>
              <a:gd name="connsiteY2" fmla="*/ 6833465 h 6833465"/>
              <a:gd name="connsiteX3" fmla="*/ 0 w 6450331"/>
              <a:gd name="connsiteY3" fmla="*/ 6833465 h 6833465"/>
              <a:gd name="connsiteX4" fmla="*/ 0 w 6450331"/>
              <a:gd name="connsiteY4" fmla="*/ 0 h 6833465"/>
              <a:gd name="connsiteX0" fmla="*/ 0 w 6450331"/>
              <a:gd name="connsiteY0" fmla="*/ 0 h 6853785"/>
              <a:gd name="connsiteX1" fmla="*/ 6450331 w 6450331"/>
              <a:gd name="connsiteY1" fmla="*/ 0 h 6853785"/>
              <a:gd name="connsiteX2" fmla="*/ 5246563 w 6450331"/>
              <a:gd name="connsiteY2" fmla="*/ 6853785 h 6853785"/>
              <a:gd name="connsiteX3" fmla="*/ 0 w 6450331"/>
              <a:gd name="connsiteY3" fmla="*/ 6833465 h 6853785"/>
              <a:gd name="connsiteX4" fmla="*/ 0 w 6450331"/>
              <a:gd name="connsiteY4" fmla="*/ 0 h 6853785"/>
              <a:gd name="connsiteX0" fmla="*/ 0 w 6450331"/>
              <a:gd name="connsiteY0" fmla="*/ 0 h 6863945"/>
              <a:gd name="connsiteX1" fmla="*/ 6450331 w 6450331"/>
              <a:gd name="connsiteY1" fmla="*/ 0 h 6863945"/>
              <a:gd name="connsiteX2" fmla="*/ 5134803 w 6450331"/>
              <a:gd name="connsiteY2" fmla="*/ 6863945 h 6863945"/>
              <a:gd name="connsiteX3" fmla="*/ 0 w 6450331"/>
              <a:gd name="connsiteY3" fmla="*/ 6833465 h 6863945"/>
              <a:gd name="connsiteX4" fmla="*/ 0 w 6450331"/>
              <a:gd name="connsiteY4" fmla="*/ 0 h 6863945"/>
              <a:gd name="connsiteX0" fmla="*/ 0 w 6450331"/>
              <a:gd name="connsiteY0" fmla="*/ 0 h 6879185"/>
              <a:gd name="connsiteX1" fmla="*/ 6450331 w 6450331"/>
              <a:gd name="connsiteY1" fmla="*/ 0 h 6879185"/>
              <a:gd name="connsiteX2" fmla="*/ 5256723 w 6450331"/>
              <a:gd name="connsiteY2" fmla="*/ 6879185 h 6879185"/>
              <a:gd name="connsiteX3" fmla="*/ 0 w 6450331"/>
              <a:gd name="connsiteY3" fmla="*/ 6833465 h 6879185"/>
              <a:gd name="connsiteX4" fmla="*/ 0 w 6450331"/>
              <a:gd name="connsiteY4" fmla="*/ 0 h 6879185"/>
              <a:gd name="connsiteX0" fmla="*/ 0 w 6450331"/>
              <a:gd name="connsiteY0" fmla="*/ 0 h 6879185"/>
              <a:gd name="connsiteX1" fmla="*/ 6450331 w 6450331"/>
              <a:gd name="connsiteY1" fmla="*/ 0 h 6879185"/>
              <a:gd name="connsiteX2" fmla="*/ 5256723 w 6450331"/>
              <a:gd name="connsiteY2" fmla="*/ 6879185 h 6879185"/>
              <a:gd name="connsiteX3" fmla="*/ 0 w 6450331"/>
              <a:gd name="connsiteY3" fmla="*/ 6843625 h 6879185"/>
              <a:gd name="connsiteX4" fmla="*/ 0 w 6450331"/>
              <a:gd name="connsiteY4" fmla="*/ 0 h 6879185"/>
              <a:gd name="connsiteX0" fmla="*/ 0 w 6450331"/>
              <a:gd name="connsiteY0" fmla="*/ 0 h 6879185"/>
              <a:gd name="connsiteX1" fmla="*/ 6450331 w 6450331"/>
              <a:gd name="connsiteY1" fmla="*/ 0 h 6879185"/>
              <a:gd name="connsiteX2" fmla="*/ 6445443 w 6450331"/>
              <a:gd name="connsiteY2" fmla="*/ 6879185 h 6879185"/>
              <a:gd name="connsiteX3" fmla="*/ 0 w 6450331"/>
              <a:gd name="connsiteY3" fmla="*/ 6843625 h 6879185"/>
              <a:gd name="connsiteX4" fmla="*/ 0 w 6450331"/>
              <a:gd name="connsiteY4" fmla="*/ 0 h 6879185"/>
              <a:gd name="connsiteX0" fmla="*/ 1051560 w 6450331"/>
              <a:gd name="connsiteY0" fmla="*/ 15240 h 6879185"/>
              <a:gd name="connsiteX1" fmla="*/ 6450331 w 6450331"/>
              <a:gd name="connsiteY1" fmla="*/ 0 h 6879185"/>
              <a:gd name="connsiteX2" fmla="*/ 6445443 w 6450331"/>
              <a:gd name="connsiteY2" fmla="*/ 6879185 h 6879185"/>
              <a:gd name="connsiteX3" fmla="*/ 0 w 6450331"/>
              <a:gd name="connsiteY3" fmla="*/ 6843625 h 6879185"/>
              <a:gd name="connsiteX4" fmla="*/ 1051560 w 6450331"/>
              <a:gd name="connsiteY4" fmla="*/ 15240 h 6879185"/>
              <a:gd name="connsiteX0" fmla="*/ 1051560 w 6450331"/>
              <a:gd name="connsiteY0" fmla="*/ 0 h 6882995"/>
              <a:gd name="connsiteX1" fmla="*/ 6450331 w 6450331"/>
              <a:gd name="connsiteY1" fmla="*/ 3810 h 6882995"/>
              <a:gd name="connsiteX2" fmla="*/ 6445443 w 6450331"/>
              <a:gd name="connsiteY2" fmla="*/ 6882995 h 6882995"/>
              <a:gd name="connsiteX3" fmla="*/ 0 w 6450331"/>
              <a:gd name="connsiteY3" fmla="*/ 6847435 h 6882995"/>
              <a:gd name="connsiteX4" fmla="*/ 1051560 w 6450331"/>
              <a:gd name="connsiteY4" fmla="*/ 0 h 6882995"/>
              <a:gd name="connsiteX0" fmla="*/ 1045701 w 6444472"/>
              <a:gd name="connsiteY0" fmla="*/ 0 h 6882995"/>
              <a:gd name="connsiteX1" fmla="*/ 6444472 w 6444472"/>
              <a:gd name="connsiteY1" fmla="*/ 3810 h 6882995"/>
              <a:gd name="connsiteX2" fmla="*/ 6439584 w 6444472"/>
              <a:gd name="connsiteY2" fmla="*/ 6882995 h 6882995"/>
              <a:gd name="connsiteX3" fmla="*/ 0 w 6444472"/>
              <a:gd name="connsiteY3" fmla="*/ 6860135 h 6882995"/>
              <a:gd name="connsiteX4" fmla="*/ 1045701 w 6444472"/>
              <a:gd name="connsiteY4" fmla="*/ 0 h 6882995"/>
              <a:gd name="connsiteX0" fmla="*/ 2868 w 6444472"/>
              <a:gd name="connsiteY0" fmla="*/ 8890 h 6879185"/>
              <a:gd name="connsiteX1" fmla="*/ 6444472 w 6444472"/>
              <a:gd name="connsiteY1" fmla="*/ 0 h 6879185"/>
              <a:gd name="connsiteX2" fmla="*/ 6439584 w 6444472"/>
              <a:gd name="connsiteY2" fmla="*/ 6879185 h 6879185"/>
              <a:gd name="connsiteX3" fmla="*/ 0 w 6444472"/>
              <a:gd name="connsiteY3" fmla="*/ 6856325 h 6879185"/>
              <a:gd name="connsiteX4" fmla="*/ 2868 w 6444472"/>
              <a:gd name="connsiteY4" fmla="*/ 8890 h 6879185"/>
              <a:gd name="connsiteX0" fmla="*/ 2868 w 6444472"/>
              <a:gd name="connsiteY0" fmla="*/ 8890 h 6856325"/>
              <a:gd name="connsiteX1" fmla="*/ 6444472 w 6444472"/>
              <a:gd name="connsiteY1" fmla="*/ 0 h 6856325"/>
              <a:gd name="connsiteX2" fmla="*/ 4986649 w 6444472"/>
              <a:gd name="connsiteY2" fmla="*/ 6853785 h 6856325"/>
              <a:gd name="connsiteX3" fmla="*/ 0 w 6444472"/>
              <a:gd name="connsiteY3" fmla="*/ 6856325 h 6856325"/>
              <a:gd name="connsiteX4" fmla="*/ 2868 w 6444472"/>
              <a:gd name="connsiteY4" fmla="*/ 8890 h 6856325"/>
              <a:gd name="connsiteX0" fmla="*/ 2868 w 6444472"/>
              <a:gd name="connsiteY0" fmla="*/ 8890 h 6856325"/>
              <a:gd name="connsiteX1" fmla="*/ 6444472 w 6444472"/>
              <a:gd name="connsiteY1" fmla="*/ 0 h 6856325"/>
              <a:gd name="connsiteX2" fmla="*/ 5244428 w 6444472"/>
              <a:gd name="connsiteY2" fmla="*/ 6815685 h 6856325"/>
              <a:gd name="connsiteX3" fmla="*/ 0 w 6444472"/>
              <a:gd name="connsiteY3" fmla="*/ 6856325 h 6856325"/>
              <a:gd name="connsiteX4" fmla="*/ 2868 w 6444472"/>
              <a:gd name="connsiteY4" fmla="*/ 8890 h 6856325"/>
              <a:gd name="connsiteX0" fmla="*/ 2868 w 6444472"/>
              <a:gd name="connsiteY0" fmla="*/ 8890 h 6858547"/>
              <a:gd name="connsiteX1" fmla="*/ 6444472 w 6444472"/>
              <a:gd name="connsiteY1" fmla="*/ 0 h 6858547"/>
              <a:gd name="connsiteX2" fmla="*/ 5231246 w 6444472"/>
              <a:gd name="connsiteY2" fmla="*/ 6858547 h 6858547"/>
              <a:gd name="connsiteX3" fmla="*/ 0 w 6444472"/>
              <a:gd name="connsiteY3" fmla="*/ 6856325 h 6858547"/>
              <a:gd name="connsiteX4" fmla="*/ 2868 w 6444472"/>
              <a:gd name="connsiteY4" fmla="*/ 8890 h 6858547"/>
              <a:gd name="connsiteX0" fmla="*/ 2868 w 6444472"/>
              <a:gd name="connsiteY0" fmla="*/ 8890 h 6856325"/>
              <a:gd name="connsiteX1" fmla="*/ 6444472 w 6444472"/>
              <a:gd name="connsiteY1" fmla="*/ 0 h 6856325"/>
              <a:gd name="connsiteX2" fmla="*/ 5231246 w 6444472"/>
              <a:gd name="connsiteY2" fmla="*/ 6856165 h 6856325"/>
              <a:gd name="connsiteX3" fmla="*/ 0 w 6444472"/>
              <a:gd name="connsiteY3" fmla="*/ 6856325 h 6856325"/>
              <a:gd name="connsiteX4" fmla="*/ 2868 w 6444472"/>
              <a:gd name="connsiteY4" fmla="*/ 8890 h 6856325"/>
              <a:gd name="connsiteX0" fmla="*/ 2868 w 6444472"/>
              <a:gd name="connsiteY0" fmla="*/ 8890 h 6858547"/>
              <a:gd name="connsiteX1" fmla="*/ 6444472 w 6444472"/>
              <a:gd name="connsiteY1" fmla="*/ 0 h 6858547"/>
              <a:gd name="connsiteX2" fmla="*/ 5231246 w 6444472"/>
              <a:gd name="connsiteY2" fmla="*/ 6858547 h 6858547"/>
              <a:gd name="connsiteX3" fmla="*/ 0 w 6444472"/>
              <a:gd name="connsiteY3" fmla="*/ 6856325 h 6858547"/>
              <a:gd name="connsiteX4" fmla="*/ 2868 w 6444472"/>
              <a:gd name="connsiteY4" fmla="*/ 8890 h 6858547"/>
              <a:gd name="connsiteX0" fmla="*/ 2868 w 6444472"/>
              <a:gd name="connsiteY0" fmla="*/ 8890 h 6858547"/>
              <a:gd name="connsiteX1" fmla="*/ 6444472 w 6444472"/>
              <a:gd name="connsiteY1" fmla="*/ 0 h 6858547"/>
              <a:gd name="connsiteX2" fmla="*/ 5231246 w 6444472"/>
              <a:gd name="connsiteY2" fmla="*/ 6858547 h 6858547"/>
              <a:gd name="connsiteX3" fmla="*/ 0 w 6444472"/>
              <a:gd name="connsiteY3" fmla="*/ 6856325 h 6858547"/>
              <a:gd name="connsiteX4" fmla="*/ 2868 w 6444472"/>
              <a:gd name="connsiteY4" fmla="*/ 8890 h 6858547"/>
              <a:gd name="connsiteX0" fmla="*/ 2868 w 6444472"/>
              <a:gd name="connsiteY0" fmla="*/ 8890 h 6858547"/>
              <a:gd name="connsiteX1" fmla="*/ 6444472 w 6444472"/>
              <a:gd name="connsiteY1" fmla="*/ 0 h 6858547"/>
              <a:gd name="connsiteX2" fmla="*/ 5231246 w 6444472"/>
              <a:gd name="connsiteY2" fmla="*/ 6858547 h 6858547"/>
              <a:gd name="connsiteX3" fmla="*/ 0 w 6444472"/>
              <a:gd name="connsiteY3" fmla="*/ 6856325 h 6858547"/>
              <a:gd name="connsiteX4" fmla="*/ 2868 w 6444472"/>
              <a:gd name="connsiteY4" fmla="*/ 8890 h 6858547"/>
              <a:gd name="connsiteX0" fmla="*/ 2868 w 6444472"/>
              <a:gd name="connsiteY0" fmla="*/ 8890 h 6858547"/>
              <a:gd name="connsiteX1" fmla="*/ 6444472 w 6444472"/>
              <a:gd name="connsiteY1" fmla="*/ 0 h 6858547"/>
              <a:gd name="connsiteX2" fmla="*/ 5231246 w 6444472"/>
              <a:gd name="connsiteY2" fmla="*/ 6858547 h 6858547"/>
              <a:gd name="connsiteX3" fmla="*/ 0 w 6444472"/>
              <a:gd name="connsiteY3" fmla="*/ 6856325 h 6858547"/>
              <a:gd name="connsiteX4" fmla="*/ 2868 w 6444472"/>
              <a:gd name="connsiteY4" fmla="*/ 8890 h 6858547"/>
              <a:gd name="connsiteX0" fmla="*/ 2868 w 6444472"/>
              <a:gd name="connsiteY0" fmla="*/ 8890 h 6858547"/>
              <a:gd name="connsiteX1" fmla="*/ 6444472 w 6444472"/>
              <a:gd name="connsiteY1" fmla="*/ 0 h 6858547"/>
              <a:gd name="connsiteX2" fmla="*/ 5231246 w 6444472"/>
              <a:gd name="connsiteY2" fmla="*/ 6858547 h 6858547"/>
              <a:gd name="connsiteX3" fmla="*/ 0 w 6444472"/>
              <a:gd name="connsiteY3" fmla="*/ 6856325 h 6858547"/>
              <a:gd name="connsiteX4" fmla="*/ 2868 w 6444472"/>
              <a:gd name="connsiteY4" fmla="*/ 8890 h 6858547"/>
              <a:gd name="connsiteX0" fmla="*/ 2868 w 6444472"/>
              <a:gd name="connsiteY0" fmla="*/ 8890 h 6858547"/>
              <a:gd name="connsiteX1" fmla="*/ 6444472 w 6444472"/>
              <a:gd name="connsiteY1" fmla="*/ 0 h 6858547"/>
              <a:gd name="connsiteX2" fmla="*/ 5231246 w 6444472"/>
              <a:gd name="connsiteY2" fmla="*/ 6858547 h 6858547"/>
              <a:gd name="connsiteX3" fmla="*/ 0 w 6444472"/>
              <a:gd name="connsiteY3" fmla="*/ 6856325 h 6858547"/>
              <a:gd name="connsiteX4" fmla="*/ 2868 w 6444472"/>
              <a:gd name="connsiteY4" fmla="*/ 8890 h 6858547"/>
              <a:gd name="connsiteX0" fmla="*/ 2868 w 6352199"/>
              <a:gd name="connsiteY0" fmla="*/ 4128 h 6853785"/>
              <a:gd name="connsiteX1" fmla="*/ 6352199 w 6352199"/>
              <a:gd name="connsiteY1" fmla="*/ 0 h 6853785"/>
              <a:gd name="connsiteX2" fmla="*/ 5231246 w 6352199"/>
              <a:gd name="connsiteY2" fmla="*/ 6853785 h 6853785"/>
              <a:gd name="connsiteX3" fmla="*/ 0 w 6352199"/>
              <a:gd name="connsiteY3" fmla="*/ 6851563 h 6853785"/>
              <a:gd name="connsiteX4" fmla="*/ 2868 w 6352199"/>
              <a:gd name="connsiteY4" fmla="*/ 4128 h 6853785"/>
              <a:gd name="connsiteX0" fmla="*/ 2868 w 6281896"/>
              <a:gd name="connsiteY0" fmla="*/ 8890 h 6858547"/>
              <a:gd name="connsiteX1" fmla="*/ 6281896 w 6281896"/>
              <a:gd name="connsiteY1" fmla="*/ 0 h 6858547"/>
              <a:gd name="connsiteX2" fmla="*/ 5231246 w 6281896"/>
              <a:gd name="connsiteY2" fmla="*/ 6858547 h 6858547"/>
              <a:gd name="connsiteX3" fmla="*/ 0 w 6281896"/>
              <a:gd name="connsiteY3" fmla="*/ 6856325 h 6858547"/>
              <a:gd name="connsiteX4" fmla="*/ 2868 w 6281896"/>
              <a:gd name="connsiteY4" fmla="*/ 8890 h 6858547"/>
              <a:gd name="connsiteX0" fmla="*/ 2868 w 6303865"/>
              <a:gd name="connsiteY0" fmla="*/ 13653 h 6863310"/>
              <a:gd name="connsiteX1" fmla="*/ 6303865 w 6303865"/>
              <a:gd name="connsiteY1" fmla="*/ 0 h 6863310"/>
              <a:gd name="connsiteX2" fmla="*/ 5231246 w 6303865"/>
              <a:gd name="connsiteY2" fmla="*/ 6863310 h 6863310"/>
              <a:gd name="connsiteX3" fmla="*/ 0 w 6303865"/>
              <a:gd name="connsiteY3" fmla="*/ 6861088 h 6863310"/>
              <a:gd name="connsiteX4" fmla="*/ 2868 w 6303865"/>
              <a:gd name="connsiteY4" fmla="*/ 13653 h 6863310"/>
              <a:gd name="connsiteX0" fmla="*/ 2868 w 6303865"/>
              <a:gd name="connsiteY0" fmla="*/ 13653 h 6863310"/>
              <a:gd name="connsiteX1" fmla="*/ 6303865 w 6303865"/>
              <a:gd name="connsiteY1" fmla="*/ 0 h 6863310"/>
              <a:gd name="connsiteX2" fmla="*/ 5231246 w 6303865"/>
              <a:gd name="connsiteY2" fmla="*/ 6863310 h 6863310"/>
              <a:gd name="connsiteX3" fmla="*/ 0 w 6303865"/>
              <a:gd name="connsiteY3" fmla="*/ 6861088 h 6863310"/>
              <a:gd name="connsiteX4" fmla="*/ 2868 w 6303865"/>
              <a:gd name="connsiteY4" fmla="*/ 13653 h 6863310"/>
              <a:gd name="connsiteX0" fmla="*/ 2868 w 6303865"/>
              <a:gd name="connsiteY0" fmla="*/ 13653 h 6863310"/>
              <a:gd name="connsiteX1" fmla="*/ 6303865 w 6303865"/>
              <a:gd name="connsiteY1" fmla="*/ 0 h 6863310"/>
              <a:gd name="connsiteX2" fmla="*/ 5231246 w 6303865"/>
              <a:gd name="connsiteY2" fmla="*/ 6863310 h 6863310"/>
              <a:gd name="connsiteX3" fmla="*/ 0 w 6303865"/>
              <a:gd name="connsiteY3" fmla="*/ 6861088 h 6863310"/>
              <a:gd name="connsiteX4" fmla="*/ 2868 w 6303865"/>
              <a:gd name="connsiteY4" fmla="*/ 13653 h 6863310"/>
              <a:gd name="connsiteX0" fmla="*/ 2868 w 6303865"/>
              <a:gd name="connsiteY0" fmla="*/ 13653 h 6863310"/>
              <a:gd name="connsiteX1" fmla="*/ 6303865 w 6303865"/>
              <a:gd name="connsiteY1" fmla="*/ 0 h 6863310"/>
              <a:gd name="connsiteX2" fmla="*/ 5231246 w 6303865"/>
              <a:gd name="connsiteY2" fmla="*/ 6863310 h 6863310"/>
              <a:gd name="connsiteX3" fmla="*/ 0 w 6303865"/>
              <a:gd name="connsiteY3" fmla="*/ 6861088 h 6863310"/>
              <a:gd name="connsiteX4" fmla="*/ 2868 w 6303865"/>
              <a:gd name="connsiteY4" fmla="*/ 13653 h 6863310"/>
              <a:gd name="connsiteX0" fmla="*/ 2868 w 6303865"/>
              <a:gd name="connsiteY0" fmla="*/ 13653 h 6866844"/>
              <a:gd name="connsiteX1" fmla="*/ 6303865 w 6303865"/>
              <a:gd name="connsiteY1" fmla="*/ 0 h 6866844"/>
              <a:gd name="connsiteX2" fmla="*/ 5231246 w 6303865"/>
              <a:gd name="connsiteY2" fmla="*/ 6863310 h 6866844"/>
              <a:gd name="connsiteX3" fmla="*/ 0 w 6303865"/>
              <a:gd name="connsiteY3" fmla="*/ 6861088 h 6866844"/>
              <a:gd name="connsiteX4" fmla="*/ 2868 w 6303865"/>
              <a:gd name="connsiteY4" fmla="*/ 13653 h 6866844"/>
              <a:gd name="connsiteX0" fmla="*/ 2868 w 6303865"/>
              <a:gd name="connsiteY0" fmla="*/ 6509 h 6866844"/>
              <a:gd name="connsiteX1" fmla="*/ 6303865 w 6303865"/>
              <a:gd name="connsiteY1" fmla="*/ 0 h 6866844"/>
              <a:gd name="connsiteX2" fmla="*/ 5231246 w 6303865"/>
              <a:gd name="connsiteY2" fmla="*/ 6863310 h 6866844"/>
              <a:gd name="connsiteX3" fmla="*/ 0 w 6303865"/>
              <a:gd name="connsiteY3" fmla="*/ 6861088 h 6866844"/>
              <a:gd name="connsiteX4" fmla="*/ 2868 w 6303865"/>
              <a:gd name="connsiteY4" fmla="*/ 6509 h 6866844"/>
              <a:gd name="connsiteX0" fmla="*/ 13854 w 6303865"/>
              <a:gd name="connsiteY0" fmla="*/ 6509 h 6866844"/>
              <a:gd name="connsiteX1" fmla="*/ 6303865 w 6303865"/>
              <a:gd name="connsiteY1" fmla="*/ 0 h 6866844"/>
              <a:gd name="connsiteX2" fmla="*/ 5231246 w 6303865"/>
              <a:gd name="connsiteY2" fmla="*/ 6863310 h 6866844"/>
              <a:gd name="connsiteX3" fmla="*/ 0 w 6303865"/>
              <a:gd name="connsiteY3" fmla="*/ 6861088 h 6866844"/>
              <a:gd name="connsiteX4" fmla="*/ 13854 w 6303865"/>
              <a:gd name="connsiteY4" fmla="*/ 6509 h 6866844"/>
              <a:gd name="connsiteX0" fmla="*/ 0 w 6305390"/>
              <a:gd name="connsiteY0" fmla="*/ 6509 h 6866844"/>
              <a:gd name="connsiteX1" fmla="*/ 6305390 w 6305390"/>
              <a:gd name="connsiteY1" fmla="*/ 0 h 6866844"/>
              <a:gd name="connsiteX2" fmla="*/ 5232771 w 6305390"/>
              <a:gd name="connsiteY2" fmla="*/ 6863310 h 6866844"/>
              <a:gd name="connsiteX3" fmla="*/ 1525 w 6305390"/>
              <a:gd name="connsiteY3" fmla="*/ 6861088 h 6866844"/>
              <a:gd name="connsiteX4" fmla="*/ 0 w 6305390"/>
              <a:gd name="connsiteY4" fmla="*/ 6509 h 6866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05390" h="6866844">
                <a:moveTo>
                  <a:pt x="0" y="6509"/>
                </a:moveTo>
                <a:lnTo>
                  <a:pt x="6305390" y="0"/>
                </a:lnTo>
                <a:cubicBezTo>
                  <a:pt x="6303763" y="16587"/>
                  <a:pt x="5234401" y="6865774"/>
                  <a:pt x="5232771" y="6863310"/>
                </a:cubicBezTo>
                <a:cubicBezTo>
                  <a:pt x="5229030" y="6872094"/>
                  <a:pt x="1745274" y="6861829"/>
                  <a:pt x="1525" y="6861088"/>
                </a:cubicBezTo>
                <a:cubicBezTo>
                  <a:pt x="1017" y="4576228"/>
                  <a:pt x="508" y="2291369"/>
                  <a:pt x="0" y="6509"/>
                </a:cubicBezTo>
                <a:close/>
              </a:path>
            </a:pathLst>
          </a:custGeom>
          <a:blipFill>
            <a:blip r:embed="rId2"/>
            <a:stretch>
              <a:fillRect t="-25880" b="-2797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Picture Placeholder 20">
            <a:extLst>
              <a:ext uri="{FF2B5EF4-FFF2-40B4-BE49-F238E27FC236}">
                <a16:creationId xmlns:a16="http://schemas.microsoft.com/office/drawing/2014/main" id="{0D436C31-1324-8E6C-5648-989F6D0FB88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-1653" y="0"/>
            <a:ext cx="6804819" cy="6872514"/>
          </a:xfrm>
          <a:custGeom>
            <a:avLst/>
            <a:gdLst>
              <a:gd name="connsiteX0" fmla="*/ 0 w 6792913"/>
              <a:gd name="connsiteY0" fmla="*/ 0 h 6858000"/>
              <a:gd name="connsiteX1" fmla="*/ 6792913 w 6792913"/>
              <a:gd name="connsiteY1" fmla="*/ 0 h 6858000"/>
              <a:gd name="connsiteX2" fmla="*/ 6792913 w 6792913"/>
              <a:gd name="connsiteY2" fmla="*/ 6858000 h 6858000"/>
              <a:gd name="connsiteX3" fmla="*/ 0 w 6792913"/>
              <a:gd name="connsiteY3" fmla="*/ 6858000 h 6858000"/>
              <a:gd name="connsiteX4" fmla="*/ 0 w 6792913"/>
              <a:gd name="connsiteY4" fmla="*/ 0 h 6858000"/>
              <a:gd name="connsiteX0" fmla="*/ 0 w 6792913"/>
              <a:gd name="connsiteY0" fmla="*/ 0 h 6872514"/>
              <a:gd name="connsiteX1" fmla="*/ 6792913 w 6792913"/>
              <a:gd name="connsiteY1" fmla="*/ 0 h 6872514"/>
              <a:gd name="connsiteX2" fmla="*/ 5660799 w 6792913"/>
              <a:gd name="connsiteY2" fmla="*/ 6872514 h 6872514"/>
              <a:gd name="connsiteX3" fmla="*/ 0 w 6792913"/>
              <a:gd name="connsiteY3" fmla="*/ 6858000 h 6872514"/>
              <a:gd name="connsiteX4" fmla="*/ 0 w 6792913"/>
              <a:gd name="connsiteY4" fmla="*/ 0 h 6872514"/>
              <a:gd name="connsiteX0" fmla="*/ 0 w 6804819"/>
              <a:gd name="connsiteY0" fmla="*/ 0 h 6872514"/>
              <a:gd name="connsiteX1" fmla="*/ 6804819 w 6804819"/>
              <a:gd name="connsiteY1" fmla="*/ 2381 h 6872514"/>
              <a:gd name="connsiteX2" fmla="*/ 5660799 w 6804819"/>
              <a:gd name="connsiteY2" fmla="*/ 6872514 h 6872514"/>
              <a:gd name="connsiteX3" fmla="*/ 0 w 6804819"/>
              <a:gd name="connsiteY3" fmla="*/ 6858000 h 6872514"/>
              <a:gd name="connsiteX4" fmla="*/ 0 w 6804819"/>
              <a:gd name="connsiteY4" fmla="*/ 0 h 687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4819" h="6872514">
                <a:moveTo>
                  <a:pt x="0" y="0"/>
                </a:moveTo>
                <a:lnTo>
                  <a:pt x="6804819" y="2381"/>
                </a:lnTo>
                <a:lnTo>
                  <a:pt x="5660799" y="6872514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F48AC2B-899F-5472-9EF9-CCE7B83093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53001" y="576000"/>
            <a:ext cx="4605600" cy="100800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>
              <a:buFontTx/>
              <a:buNone/>
              <a:defRPr sz="4000">
                <a:solidFill>
                  <a:schemeClr val="bg1"/>
                </a:solidFill>
                <a:latin typeface="Cerebri Sans Book" pitchFamily="2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Image left side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1536BDD-6100-3970-F325-0EA155C34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76000" y="6377968"/>
            <a:ext cx="1168464" cy="304464"/>
            <a:chOff x="432000" y="6377968"/>
            <a:chExt cx="1168464" cy="30446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B0C3FC0-6608-503C-09B8-3720163A36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/>
            <a:stretch/>
          </p:blipFill>
          <p:spPr>
            <a:xfrm>
              <a:off x="432000" y="6377968"/>
              <a:ext cx="304464" cy="30446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C0A53F5-671B-4954-EE28-EE60320D7E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/>
            <a:stretch/>
          </p:blipFill>
          <p:spPr>
            <a:xfrm>
              <a:off x="864000" y="6377968"/>
              <a:ext cx="304464" cy="30446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25D2C70-3EA1-26DC-9395-EEF9C38B7A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/>
          </p:blipFill>
          <p:spPr>
            <a:xfrm>
              <a:off x="1296000" y="6377968"/>
              <a:ext cx="304464" cy="304464"/>
            </a:xfrm>
            <a:prstGeom prst="rect">
              <a:avLst/>
            </a:prstGeom>
          </p:spPr>
        </p:pic>
      </p:grp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C142B741-FABE-3352-2CE3-CC1AC5E477A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035800" y="1728000"/>
            <a:ext cx="4605338" cy="34563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  <a:defRPr sz="1800">
                <a:solidFill>
                  <a:schemeClr val="bg1"/>
                </a:solidFill>
              </a:defRPr>
            </a:lvl1pPr>
            <a:lvl2pPr marL="0" indent="0">
              <a:lnSpc>
                <a:spcPct val="110000"/>
              </a:lnSpc>
              <a:spcAft>
                <a:spcPts val="1200"/>
              </a:spcAft>
              <a:buNone/>
              <a:defRPr sz="1800">
                <a:solidFill>
                  <a:schemeClr val="bg1"/>
                </a:solidFill>
              </a:defRPr>
            </a:lvl2pPr>
            <a:lvl3pPr marL="0" indent="0">
              <a:lnSpc>
                <a:spcPct val="110000"/>
              </a:lnSpc>
              <a:spcAft>
                <a:spcPts val="1200"/>
              </a:spcAft>
              <a:buNone/>
              <a:defRPr sz="1800">
                <a:solidFill>
                  <a:schemeClr val="bg1"/>
                </a:solidFill>
              </a:defRPr>
            </a:lvl3pPr>
            <a:lvl4pPr marL="0" indent="0">
              <a:lnSpc>
                <a:spcPct val="110000"/>
              </a:lnSpc>
              <a:spcAft>
                <a:spcPts val="120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>
              <a:lnSpc>
                <a:spcPct val="110000"/>
              </a:lnSpc>
              <a:spcAft>
                <a:spcPts val="1200"/>
              </a:spcAft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lvl="0"/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528666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0">
            <a:extLst>
              <a:ext uri="{FF2B5EF4-FFF2-40B4-BE49-F238E27FC236}">
                <a16:creationId xmlns:a16="http://schemas.microsoft.com/office/drawing/2014/main" id="{9FC3220D-25A9-D7C4-3481-9B056D1C61C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6000" y="1728000"/>
            <a:ext cx="10800000" cy="1440000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7200">
                <a:solidFill>
                  <a:schemeClr val="bg1"/>
                </a:solidFill>
                <a:latin typeface="+mj-lt"/>
              </a:defRPr>
            </a:lvl1pPr>
            <a:lvl2pPr marL="0" indent="0" algn="r">
              <a:buNone/>
              <a:defRPr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marL="0" indent="0" algn="r">
              <a:buNone/>
              <a:defRPr>
                <a:solidFill>
                  <a:schemeClr val="bg1"/>
                </a:solidFill>
              </a:defRPr>
            </a:lvl4pPr>
            <a:lvl5pPr marL="0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Presentation title</a:t>
            </a:r>
            <a:endParaRPr lang="en-GB"/>
          </a:p>
        </p:txBody>
      </p:sp>
      <p:sp>
        <p:nvSpPr>
          <p:cNvPr id="4" name="Text Placeholder 24">
            <a:extLst>
              <a:ext uri="{FF2B5EF4-FFF2-40B4-BE49-F238E27FC236}">
                <a16:creationId xmlns:a16="http://schemas.microsoft.com/office/drawing/2014/main" id="{2CADDDEE-1E5C-2744-7233-1DEA2E027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6000" y="4176000"/>
            <a:ext cx="10800000" cy="477136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800">
                <a:solidFill>
                  <a:schemeClr val="bg1"/>
                </a:solidFill>
                <a:latin typeface="Cerebri Sans Book" panose="00000500000000000000" pitchFamily="2" charset="0"/>
              </a:defRPr>
            </a:lvl2pPr>
            <a:lvl3pPr marL="0" indent="0">
              <a:buNone/>
              <a:defRPr sz="2800">
                <a:solidFill>
                  <a:schemeClr val="bg1"/>
                </a:solidFill>
                <a:latin typeface="Cerebri Sans Book" panose="00000500000000000000" pitchFamily="2" charset="0"/>
              </a:defRPr>
            </a:lvl3pPr>
            <a:lvl4pPr marL="0" indent="0">
              <a:buNone/>
              <a:defRPr sz="2800">
                <a:solidFill>
                  <a:schemeClr val="bg1"/>
                </a:solidFill>
                <a:latin typeface="Cerebri Sans Book" panose="00000500000000000000" pitchFamily="2" charset="0"/>
              </a:defRPr>
            </a:lvl4pPr>
            <a:lvl5pPr marL="0" indent="0">
              <a:buNone/>
              <a:defRPr sz="2800">
                <a:solidFill>
                  <a:schemeClr val="bg1"/>
                </a:solidFill>
                <a:latin typeface="Cerebri Sans Book" panose="00000500000000000000" pitchFamily="2" charset="0"/>
              </a:defRPr>
            </a:lvl5pPr>
          </a:lstStyle>
          <a:p>
            <a:pPr lvl="0"/>
            <a:r>
              <a:rPr lang="en-US" err="1"/>
              <a:t>Firstname</a:t>
            </a:r>
            <a:r>
              <a:rPr lang="en-US"/>
              <a:t> Surname, Job title, </a:t>
            </a:r>
            <a:r>
              <a:rPr lang="en-US" err="1"/>
              <a:t>Organisation</a:t>
            </a:r>
            <a:endParaRPr lang="en-US"/>
          </a:p>
        </p:txBody>
      </p:sp>
      <p:sp>
        <p:nvSpPr>
          <p:cNvPr id="5" name="Text Placeholder 24">
            <a:extLst>
              <a:ext uri="{FF2B5EF4-FFF2-40B4-BE49-F238E27FC236}">
                <a16:creationId xmlns:a16="http://schemas.microsoft.com/office/drawing/2014/main" id="{A9A1EE2E-7FD3-FF5E-D386-4BBD0708B5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6000" y="4797152"/>
            <a:ext cx="10800000" cy="477136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800">
                <a:solidFill>
                  <a:schemeClr val="bg1"/>
                </a:solidFill>
                <a:latin typeface="Cerebri Sans Book" panose="00000500000000000000" pitchFamily="2" charset="0"/>
              </a:defRPr>
            </a:lvl2pPr>
            <a:lvl3pPr marL="0" indent="0">
              <a:buNone/>
              <a:defRPr sz="2800">
                <a:solidFill>
                  <a:schemeClr val="bg1"/>
                </a:solidFill>
                <a:latin typeface="Cerebri Sans Book" panose="00000500000000000000" pitchFamily="2" charset="0"/>
              </a:defRPr>
            </a:lvl3pPr>
            <a:lvl4pPr marL="0" indent="0">
              <a:buNone/>
              <a:defRPr sz="2800">
                <a:solidFill>
                  <a:schemeClr val="bg1"/>
                </a:solidFill>
                <a:latin typeface="Cerebri Sans Book" panose="00000500000000000000" pitchFamily="2" charset="0"/>
              </a:defRPr>
            </a:lvl4pPr>
            <a:lvl5pPr marL="0" indent="0">
              <a:buNone/>
              <a:defRPr sz="2800">
                <a:solidFill>
                  <a:schemeClr val="bg1"/>
                </a:solidFill>
                <a:latin typeface="Cerebri Sans Book" panose="00000500000000000000" pitchFamily="2" charset="0"/>
              </a:defRPr>
            </a:lvl5pPr>
          </a:lstStyle>
          <a:p>
            <a:pPr lvl="0"/>
            <a:r>
              <a:rPr lang="en-US"/>
              <a:t>Date, Location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66406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6300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shor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40B98777-2BD2-DC5A-9D13-E30FED485D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6000" y="576000"/>
            <a:ext cx="5903410" cy="655493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>
              <a:buFontTx/>
              <a:buNone/>
              <a:defRPr sz="4000">
                <a:solidFill>
                  <a:srgbClr val="128676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Two Column Title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F936BF2F-2886-CFD8-F01F-059FD62A6B1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76262" y="1728000"/>
            <a:ext cx="10944000" cy="3888000"/>
          </a:xfrm>
          <a:prstGeom prst="rect">
            <a:avLst/>
          </a:prstGeom>
        </p:spPr>
        <p:txBody>
          <a:bodyPr lIns="0" tIns="0" rIns="0" bIns="0" numCol="2" spcCol="288000"/>
          <a:lstStyle>
            <a:lvl1pPr marL="0" indent="0">
              <a:buFont typeface="Arial" panose="020B0604020202020204" pitchFamily="34" charset="0"/>
              <a:buNone/>
              <a:defRPr sz="2000"/>
            </a:lvl1pPr>
            <a:lvl2pPr marL="0" indent="0">
              <a:buFont typeface="Arial" panose="020B0604020202020204" pitchFamily="34" charset="0"/>
              <a:buNone/>
              <a:defRPr sz="2000"/>
            </a:lvl2pPr>
            <a:lvl3pPr marL="0" indent="0">
              <a:buFont typeface="Arial" panose="020B0604020202020204" pitchFamily="34" charset="0"/>
              <a:buNone/>
              <a:defRPr sz="2000"/>
            </a:lvl3pPr>
            <a:lvl4pPr marL="0" indent="0">
              <a:buFont typeface="Arial" panose="020B0604020202020204" pitchFamily="34" charset="0"/>
              <a:buNone/>
              <a:defRPr sz="2000"/>
            </a:lvl4pPr>
            <a:lvl5pPr marL="0" indent="0">
              <a:buFont typeface="Arial" panose="020B0604020202020204" pitchFamily="34" charset="0"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33538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64645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15542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07650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01759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7458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(shor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98063BBC-0EF4-9BD4-FE37-0CB983BDDD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6000" y="576000"/>
            <a:ext cx="5903410" cy="655493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>
              <a:buFontTx/>
              <a:buNone/>
              <a:defRPr sz="4000">
                <a:solidFill>
                  <a:srgbClr val="128676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Bullet Point Title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71437A5F-B3E2-9BF4-C7B3-826DB4746CB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76262" y="1728000"/>
            <a:ext cx="10944000" cy="3888000"/>
          </a:xfrm>
          <a:prstGeom prst="rect">
            <a:avLst/>
          </a:prstGeom>
        </p:spPr>
        <p:txBody>
          <a:bodyPr lIns="0" tIns="0" rIns="0" bIns="0" numCol="1" spcCol="288000"/>
          <a:lstStyle>
            <a:lvl1pPr marL="342900" indent="-34290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 marL="715963" indent="-358775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SzPct val="90000"/>
              <a:buFont typeface="Work Sans" panose="00000500000000000000" pitchFamily="2" charset="0"/>
              <a:buChar char="•"/>
              <a:defRPr sz="2000">
                <a:solidFill>
                  <a:schemeClr val="tx1"/>
                </a:solidFill>
              </a:defRPr>
            </a:lvl2pPr>
            <a:lvl3pPr marL="342900" indent="-342900">
              <a:buFont typeface="Arial" panose="020B0604020202020204" pitchFamily="34" charset="0"/>
              <a:buChar char="•"/>
              <a:defRPr sz="2000"/>
            </a:lvl3pPr>
            <a:lvl4pPr marL="342900" indent="-342900">
              <a:buFont typeface="Arial" panose="020B0604020202020204" pitchFamily="34" charset="0"/>
              <a:buChar char="•"/>
              <a:defRPr sz="2000"/>
            </a:lvl4pPr>
            <a:lvl5pPr marL="342900" indent="-342900"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0796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316734C8-D26D-BD80-BCF0-98B73E310F8D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218800" y="1152000"/>
            <a:ext cx="1727200" cy="1728000"/>
          </a:xfrm>
          <a:prstGeom prst="ellipse">
            <a:avLst/>
          </a:prstGeom>
          <a:solidFill>
            <a:schemeClr val="tx2"/>
          </a:solidFill>
        </p:spPr>
        <p:txBody>
          <a:bodyPr/>
          <a:lstStyle>
            <a:lvl1pPr marL="0" indent="0" algn="ctr">
              <a:buNone/>
              <a:defRPr sz="9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1</a:t>
            </a:r>
            <a:endParaRPr lang="en-GB"/>
          </a:p>
        </p:txBody>
      </p:sp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D2F41A8D-2B73-BCC8-E4F6-2EC4BCFEF59D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232400" y="1152000"/>
            <a:ext cx="1727200" cy="1728000"/>
          </a:xfrm>
          <a:prstGeom prst="ellipse">
            <a:avLst/>
          </a:prstGeom>
          <a:solidFill>
            <a:schemeClr val="accent2"/>
          </a:solidFill>
        </p:spPr>
        <p:txBody>
          <a:bodyPr/>
          <a:lstStyle>
            <a:lvl1pPr marL="0" indent="0" algn="ctr">
              <a:buNone/>
              <a:defRPr sz="9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2</a:t>
            </a:r>
            <a:endParaRPr lang="en-GB"/>
          </a:p>
        </p:txBody>
      </p:sp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492C2390-5168-A59B-8F0A-B8A618ABA2AC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9131181" y="1152000"/>
            <a:ext cx="1727200" cy="1728000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 marL="0" indent="0" algn="ctr">
              <a:buNone/>
              <a:defRPr sz="9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3</a:t>
            </a:r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2DD6872-4B4E-6630-FEC6-1381F5B6AA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5999" y="3168000"/>
            <a:ext cx="3168000" cy="39600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ctr">
              <a:buFontTx/>
              <a:buNone/>
              <a:defRPr sz="24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Heading </a:t>
            </a:r>
          </a:p>
          <a:p>
            <a:pPr lvl="0"/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BD61B6A-8041-472C-A705-E8349358D9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2000" y="3168000"/>
            <a:ext cx="3168000" cy="43200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ctr">
              <a:buFontTx/>
              <a:buNone/>
              <a:defRPr sz="2400" b="1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D7A14B8-8B74-306F-51C2-DBB2C8BDC54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48001" y="3168000"/>
            <a:ext cx="3168000" cy="43200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ctr">
              <a:buFontTx/>
              <a:buNone/>
              <a:defRPr sz="2400" b="1">
                <a:solidFill>
                  <a:schemeClr val="accent3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FDDC7BA1-C254-AC99-9A5C-CEB6ACAF5BA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76263" y="3765212"/>
            <a:ext cx="3167062" cy="1940788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Sed do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eiusmod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tempor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incididunt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ut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 labore et dolore magna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aliqua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.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A12A940-FD1E-FEC0-F949-67B9FC6B895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12000" y="3765212"/>
            <a:ext cx="3168000" cy="1940788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Sed do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eiusmod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tempor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incididunt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ut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 labore et dolore magna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aliqua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ork Sans" panose="00000500000000000000" pitchFamily="2" charset="0"/>
              <a:ea typeface="+mn-ea"/>
              <a:cs typeface="+mn-cs"/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0FB7B808-E2D3-92D6-C215-E87E1909593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447736" y="3765212"/>
            <a:ext cx="3168000" cy="1940788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Sed do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eiusmod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tempor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incididunt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ut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 labore et dolore magna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aliqua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16241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316734C8-D26D-BD80-BCF0-98B73E310F8D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734303" y="1209675"/>
            <a:ext cx="659844" cy="660150"/>
          </a:xfrm>
          <a:prstGeom prst="ellipse">
            <a:avLst/>
          </a:prstGeom>
          <a:solidFill>
            <a:schemeClr val="tx2"/>
          </a:solidFill>
        </p:spPr>
        <p:txBody>
          <a:bodyPr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1</a:t>
            </a:r>
            <a:endParaRPr lang="en-GB"/>
          </a:p>
        </p:txBody>
      </p:sp>
      <p:pic>
        <p:nvPicPr>
          <p:cNvPr id="4" name="Picture 3" descr="A map of england with different states&#10;&#10;Description automatically generated">
            <a:extLst>
              <a:ext uri="{FF2B5EF4-FFF2-40B4-BE49-F238E27FC236}">
                <a16:creationId xmlns:a16="http://schemas.microsoft.com/office/drawing/2014/main" id="{1135AB41-F11A-C741-1F30-D5BCD4ACF9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010025" y="112948"/>
            <a:ext cx="5599127" cy="6630752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6370257-2ABA-4DB8-E41A-DB4FDB6BDB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6000" y="576000"/>
            <a:ext cx="5903410" cy="655493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>
              <a:buFontTx/>
              <a:buNone/>
              <a:defRPr sz="4000">
                <a:solidFill>
                  <a:srgbClr val="128676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Diagram Title</a:t>
            </a:r>
          </a:p>
        </p:txBody>
      </p:sp>
    </p:spTree>
    <p:extLst>
      <p:ext uri="{BB962C8B-B14F-4D97-AF65-F5344CB8AC3E}">
        <p14:creationId xmlns:p14="http://schemas.microsoft.com/office/powerpoint/2010/main" val="3528312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and black stripes&#10;&#10;Description automatically generated">
            <a:extLst>
              <a:ext uri="{FF2B5EF4-FFF2-40B4-BE49-F238E27FC236}">
                <a16:creationId xmlns:a16="http://schemas.microsoft.com/office/drawing/2014/main" id="{49D1FBA3-6841-D299-1B20-9AF2B31EC4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80000" y="1224000"/>
            <a:ext cx="1008890" cy="722377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AD93F25-C20B-9EEC-4C77-3D75B5CF32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80000" y="2196000"/>
            <a:ext cx="8148448" cy="27089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942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is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321BB890-1848-8663-19FD-6831BF758F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07723" y="3168000"/>
            <a:ext cx="4284819" cy="437435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>
              <a:buFontTx/>
              <a:buNone/>
              <a:defRPr sz="2400" b="1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This is a statistic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56DC4-1AB9-A73E-F496-A389052B85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7688" y="2016000"/>
            <a:ext cx="4451669" cy="131925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r">
              <a:buFontTx/>
              <a:buNone/>
              <a:defRPr sz="110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4,289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2478007-C27E-3E4D-05A3-64FAB286BE26}"/>
              </a:ext>
            </a:extLst>
          </p:cNvPr>
          <p:cNvCxnSpPr>
            <a:cxnSpLocks/>
          </p:cNvCxnSpPr>
          <p:nvPr userDrawn="1"/>
        </p:nvCxnSpPr>
        <p:spPr>
          <a:xfrm flipH="1">
            <a:off x="5909227" y="1584000"/>
            <a:ext cx="643973" cy="3767837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92CD695F-264C-622E-F20F-2A51C752D50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707410" y="3765212"/>
            <a:ext cx="4285133" cy="225607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0" indent="0" algn="l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2pPr>
            <a:lvl3pPr marL="0" indent="0" algn="l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3pPr>
            <a:lvl4pPr marL="0" indent="0" algn="l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4pPr>
            <a:lvl5pPr marL="0" indent="0" algn="l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094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Lef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00C67E7-E6E4-3510-A796-86C8848CABB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6000" y="576000"/>
            <a:ext cx="5472000" cy="100800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>
              <a:buFontTx/>
              <a:buNone/>
              <a:defRPr sz="4000">
                <a:solidFill>
                  <a:srgbClr val="128676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Image right side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C14909-2D61-CC3A-D987-DDBAC5946850}"/>
              </a:ext>
            </a:extLst>
          </p:cNvPr>
          <p:cNvSpPr txBox="1"/>
          <p:nvPr userDrawn="1"/>
        </p:nvSpPr>
        <p:spPr>
          <a:xfrm>
            <a:off x="5563561" y="6497766"/>
            <a:ext cx="1313552" cy="184666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marL="0" indent="0" algn="l">
              <a:buFont typeface="Arial" panose="020B0604020202020204" pitchFamily="34" charset="0"/>
              <a:buNone/>
            </a:pPr>
            <a:r>
              <a:rPr lang="en-GB" sz="1200">
                <a:solidFill>
                  <a:schemeClr val="bg1"/>
                </a:solidFill>
                <a:latin typeface="Work Sans" panose="00000500000000000000" pitchFamily="2" charset="0"/>
              </a:rPr>
              <a:t>Phoebe, Ipswich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AC94E7ED-AE55-3834-602F-B52F5C40A2BA}"/>
              </a:ext>
            </a:extLst>
          </p:cNvPr>
          <p:cNvSpPr/>
          <p:nvPr userDrawn="1"/>
        </p:nvSpPr>
        <p:spPr>
          <a:xfrm>
            <a:off x="5206999" y="-3810"/>
            <a:ext cx="6985001" cy="6882995"/>
          </a:xfrm>
          <a:custGeom>
            <a:avLst/>
            <a:gdLst>
              <a:gd name="connsiteX0" fmla="*/ 0 w 6450331"/>
              <a:gd name="connsiteY0" fmla="*/ 0 h 6833465"/>
              <a:gd name="connsiteX1" fmla="*/ 6450331 w 6450331"/>
              <a:gd name="connsiteY1" fmla="*/ 0 h 6833465"/>
              <a:gd name="connsiteX2" fmla="*/ 6450331 w 6450331"/>
              <a:gd name="connsiteY2" fmla="*/ 6833465 h 6833465"/>
              <a:gd name="connsiteX3" fmla="*/ 0 w 6450331"/>
              <a:gd name="connsiteY3" fmla="*/ 6833465 h 6833465"/>
              <a:gd name="connsiteX4" fmla="*/ 0 w 6450331"/>
              <a:gd name="connsiteY4" fmla="*/ 0 h 6833465"/>
              <a:gd name="connsiteX0" fmla="*/ 0 w 6450331"/>
              <a:gd name="connsiteY0" fmla="*/ 0 h 6833465"/>
              <a:gd name="connsiteX1" fmla="*/ 6450331 w 6450331"/>
              <a:gd name="connsiteY1" fmla="*/ 0 h 6833465"/>
              <a:gd name="connsiteX2" fmla="*/ 3359890 w 6450331"/>
              <a:gd name="connsiteY2" fmla="*/ 6810315 h 6833465"/>
              <a:gd name="connsiteX3" fmla="*/ 0 w 6450331"/>
              <a:gd name="connsiteY3" fmla="*/ 6833465 h 6833465"/>
              <a:gd name="connsiteX4" fmla="*/ 0 w 6450331"/>
              <a:gd name="connsiteY4" fmla="*/ 0 h 6833465"/>
              <a:gd name="connsiteX0" fmla="*/ 0 w 6450331"/>
              <a:gd name="connsiteY0" fmla="*/ 0 h 6833465"/>
              <a:gd name="connsiteX1" fmla="*/ 6450331 w 6450331"/>
              <a:gd name="connsiteY1" fmla="*/ 0 h 6833465"/>
              <a:gd name="connsiteX2" fmla="*/ 5246563 w 6450331"/>
              <a:gd name="connsiteY2" fmla="*/ 6833465 h 6833465"/>
              <a:gd name="connsiteX3" fmla="*/ 0 w 6450331"/>
              <a:gd name="connsiteY3" fmla="*/ 6833465 h 6833465"/>
              <a:gd name="connsiteX4" fmla="*/ 0 w 6450331"/>
              <a:gd name="connsiteY4" fmla="*/ 0 h 6833465"/>
              <a:gd name="connsiteX0" fmla="*/ 0 w 6450331"/>
              <a:gd name="connsiteY0" fmla="*/ 0 h 6853785"/>
              <a:gd name="connsiteX1" fmla="*/ 6450331 w 6450331"/>
              <a:gd name="connsiteY1" fmla="*/ 0 h 6853785"/>
              <a:gd name="connsiteX2" fmla="*/ 5246563 w 6450331"/>
              <a:gd name="connsiteY2" fmla="*/ 6853785 h 6853785"/>
              <a:gd name="connsiteX3" fmla="*/ 0 w 6450331"/>
              <a:gd name="connsiteY3" fmla="*/ 6833465 h 6853785"/>
              <a:gd name="connsiteX4" fmla="*/ 0 w 6450331"/>
              <a:gd name="connsiteY4" fmla="*/ 0 h 6853785"/>
              <a:gd name="connsiteX0" fmla="*/ 0 w 6450331"/>
              <a:gd name="connsiteY0" fmla="*/ 0 h 6863945"/>
              <a:gd name="connsiteX1" fmla="*/ 6450331 w 6450331"/>
              <a:gd name="connsiteY1" fmla="*/ 0 h 6863945"/>
              <a:gd name="connsiteX2" fmla="*/ 5134803 w 6450331"/>
              <a:gd name="connsiteY2" fmla="*/ 6863945 h 6863945"/>
              <a:gd name="connsiteX3" fmla="*/ 0 w 6450331"/>
              <a:gd name="connsiteY3" fmla="*/ 6833465 h 6863945"/>
              <a:gd name="connsiteX4" fmla="*/ 0 w 6450331"/>
              <a:gd name="connsiteY4" fmla="*/ 0 h 6863945"/>
              <a:gd name="connsiteX0" fmla="*/ 0 w 6450331"/>
              <a:gd name="connsiteY0" fmla="*/ 0 h 6879185"/>
              <a:gd name="connsiteX1" fmla="*/ 6450331 w 6450331"/>
              <a:gd name="connsiteY1" fmla="*/ 0 h 6879185"/>
              <a:gd name="connsiteX2" fmla="*/ 5256723 w 6450331"/>
              <a:gd name="connsiteY2" fmla="*/ 6879185 h 6879185"/>
              <a:gd name="connsiteX3" fmla="*/ 0 w 6450331"/>
              <a:gd name="connsiteY3" fmla="*/ 6833465 h 6879185"/>
              <a:gd name="connsiteX4" fmla="*/ 0 w 6450331"/>
              <a:gd name="connsiteY4" fmla="*/ 0 h 6879185"/>
              <a:gd name="connsiteX0" fmla="*/ 0 w 6450331"/>
              <a:gd name="connsiteY0" fmla="*/ 0 h 6879185"/>
              <a:gd name="connsiteX1" fmla="*/ 6450331 w 6450331"/>
              <a:gd name="connsiteY1" fmla="*/ 0 h 6879185"/>
              <a:gd name="connsiteX2" fmla="*/ 5256723 w 6450331"/>
              <a:gd name="connsiteY2" fmla="*/ 6879185 h 6879185"/>
              <a:gd name="connsiteX3" fmla="*/ 0 w 6450331"/>
              <a:gd name="connsiteY3" fmla="*/ 6843625 h 6879185"/>
              <a:gd name="connsiteX4" fmla="*/ 0 w 6450331"/>
              <a:gd name="connsiteY4" fmla="*/ 0 h 6879185"/>
              <a:gd name="connsiteX0" fmla="*/ 0 w 6450331"/>
              <a:gd name="connsiteY0" fmla="*/ 0 h 6879185"/>
              <a:gd name="connsiteX1" fmla="*/ 6450331 w 6450331"/>
              <a:gd name="connsiteY1" fmla="*/ 0 h 6879185"/>
              <a:gd name="connsiteX2" fmla="*/ 6445443 w 6450331"/>
              <a:gd name="connsiteY2" fmla="*/ 6879185 h 6879185"/>
              <a:gd name="connsiteX3" fmla="*/ 0 w 6450331"/>
              <a:gd name="connsiteY3" fmla="*/ 6843625 h 6879185"/>
              <a:gd name="connsiteX4" fmla="*/ 0 w 6450331"/>
              <a:gd name="connsiteY4" fmla="*/ 0 h 6879185"/>
              <a:gd name="connsiteX0" fmla="*/ 1051560 w 6450331"/>
              <a:gd name="connsiteY0" fmla="*/ 15240 h 6879185"/>
              <a:gd name="connsiteX1" fmla="*/ 6450331 w 6450331"/>
              <a:gd name="connsiteY1" fmla="*/ 0 h 6879185"/>
              <a:gd name="connsiteX2" fmla="*/ 6445443 w 6450331"/>
              <a:gd name="connsiteY2" fmla="*/ 6879185 h 6879185"/>
              <a:gd name="connsiteX3" fmla="*/ 0 w 6450331"/>
              <a:gd name="connsiteY3" fmla="*/ 6843625 h 6879185"/>
              <a:gd name="connsiteX4" fmla="*/ 1051560 w 6450331"/>
              <a:gd name="connsiteY4" fmla="*/ 15240 h 6879185"/>
              <a:gd name="connsiteX0" fmla="*/ 1051560 w 6450331"/>
              <a:gd name="connsiteY0" fmla="*/ 0 h 6882995"/>
              <a:gd name="connsiteX1" fmla="*/ 6450331 w 6450331"/>
              <a:gd name="connsiteY1" fmla="*/ 3810 h 6882995"/>
              <a:gd name="connsiteX2" fmla="*/ 6445443 w 6450331"/>
              <a:gd name="connsiteY2" fmla="*/ 6882995 h 6882995"/>
              <a:gd name="connsiteX3" fmla="*/ 0 w 6450331"/>
              <a:gd name="connsiteY3" fmla="*/ 6847435 h 6882995"/>
              <a:gd name="connsiteX4" fmla="*/ 1051560 w 6450331"/>
              <a:gd name="connsiteY4" fmla="*/ 0 h 6882995"/>
              <a:gd name="connsiteX0" fmla="*/ 1045701 w 6444472"/>
              <a:gd name="connsiteY0" fmla="*/ 0 h 6882995"/>
              <a:gd name="connsiteX1" fmla="*/ 6444472 w 6444472"/>
              <a:gd name="connsiteY1" fmla="*/ 3810 h 6882995"/>
              <a:gd name="connsiteX2" fmla="*/ 6439584 w 6444472"/>
              <a:gd name="connsiteY2" fmla="*/ 6882995 h 6882995"/>
              <a:gd name="connsiteX3" fmla="*/ 0 w 6444472"/>
              <a:gd name="connsiteY3" fmla="*/ 6860135 h 6882995"/>
              <a:gd name="connsiteX4" fmla="*/ 1045701 w 6444472"/>
              <a:gd name="connsiteY4" fmla="*/ 0 h 6882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44472" h="6882995">
                <a:moveTo>
                  <a:pt x="1045701" y="0"/>
                </a:moveTo>
                <a:lnTo>
                  <a:pt x="6444472" y="3810"/>
                </a:lnTo>
                <a:cubicBezTo>
                  <a:pt x="6442843" y="2296872"/>
                  <a:pt x="6441213" y="4589933"/>
                  <a:pt x="6439584" y="6882995"/>
                </a:cubicBezTo>
                <a:lnTo>
                  <a:pt x="0" y="6860135"/>
                </a:lnTo>
                <a:lnTo>
                  <a:pt x="1045701" y="0"/>
                </a:lnTo>
                <a:close/>
              </a:path>
            </a:pathLst>
          </a:custGeom>
          <a:blipFill>
            <a:blip r:embed="rId2"/>
            <a:stretch>
              <a:fillRect t="-25880" b="-2797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D0E8FF-E440-5109-9023-57EB675202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8884" y="5969506"/>
            <a:ext cx="2047116" cy="712926"/>
          </a:xfrm>
          <a:prstGeom prst="rect">
            <a:avLst/>
          </a:prstGeom>
        </p:spPr>
      </p:pic>
      <p:sp>
        <p:nvSpPr>
          <p:cNvPr id="10" name="Picture Placeholder 17">
            <a:extLst>
              <a:ext uri="{FF2B5EF4-FFF2-40B4-BE49-F238E27FC236}">
                <a16:creationId xmlns:a16="http://schemas.microsoft.com/office/drawing/2014/main" id="{D9D63253-3238-6EF0-F26D-E1081FFFF49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178423" y="5760"/>
            <a:ext cx="7013575" cy="6891338"/>
          </a:xfrm>
          <a:custGeom>
            <a:avLst/>
            <a:gdLst>
              <a:gd name="connsiteX0" fmla="*/ 0 w 6985000"/>
              <a:gd name="connsiteY0" fmla="*/ 0 h 6881813"/>
              <a:gd name="connsiteX1" fmla="*/ 6985000 w 6985000"/>
              <a:gd name="connsiteY1" fmla="*/ 0 h 6881813"/>
              <a:gd name="connsiteX2" fmla="*/ 6985000 w 6985000"/>
              <a:gd name="connsiteY2" fmla="*/ 6881813 h 6881813"/>
              <a:gd name="connsiteX3" fmla="*/ 0 w 6985000"/>
              <a:gd name="connsiteY3" fmla="*/ 6881813 h 6881813"/>
              <a:gd name="connsiteX4" fmla="*/ 0 w 6985000"/>
              <a:gd name="connsiteY4" fmla="*/ 0 h 6881813"/>
              <a:gd name="connsiteX0" fmla="*/ 1146628 w 6985000"/>
              <a:gd name="connsiteY0" fmla="*/ 0 h 6881813"/>
              <a:gd name="connsiteX1" fmla="*/ 6985000 w 6985000"/>
              <a:gd name="connsiteY1" fmla="*/ 0 h 6881813"/>
              <a:gd name="connsiteX2" fmla="*/ 6985000 w 6985000"/>
              <a:gd name="connsiteY2" fmla="*/ 6881813 h 6881813"/>
              <a:gd name="connsiteX3" fmla="*/ 0 w 6985000"/>
              <a:gd name="connsiteY3" fmla="*/ 6881813 h 6881813"/>
              <a:gd name="connsiteX4" fmla="*/ 1146628 w 6985000"/>
              <a:gd name="connsiteY4" fmla="*/ 0 h 6881813"/>
              <a:gd name="connsiteX0" fmla="*/ 1175203 w 7013575"/>
              <a:gd name="connsiteY0" fmla="*/ 0 h 6881813"/>
              <a:gd name="connsiteX1" fmla="*/ 7013575 w 7013575"/>
              <a:gd name="connsiteY1" fmla="*/ 0 h 6881813"/>
              <a:gd name="connsiteX2" fmla="*/ 7013575 w 7013575"/>
              <a:gd name="connsiteY2" fmla="*/ 6881813 h 6881813"/>
              <a:gd name="connsiteX3" fmla="*/ 0 w 7013575"/>
              <a:gd name="connsiteY3" fmla="*/ 6843713 h 6881813"/>
              <a:gd name="connsiteX4" fmla="*/ 1175203 w 7013575"/>
              <a:gd name="connsiteY4" fmla="*/ 0 h 6881813"/>
              <a:gd name="connsiteX0" fmla="*/ 1165678 w 7013575"/>
              <a:gd name="connsiteY0" fmla="*/ 0 h 6891338"/>
              <a:gd name="connsiteX1" fmla="*/ 7013575 w 7013575"/>
              <a:gd name="connsiteY1" fmla="*/ 9525 h 6891338"/>
              <a:gd name="connsiteX2" fmla="*/ 7013575 w 7013575"/>
              <a:gd name="connsiteY2" fmla="*/ 6891338 h 6891338"/>
              <a:gd name="connsiteX3" fmla="*/ 0 w 7013575"/>
              <a:gd name="connsiteY3" fmla="*/ 6853238 h 6891338"/>
              <a:gd name="connsiteX4" fmla="*/ 1165678 w 7013575"/>
              <a:gd name="connsiteY4" fmla="*/ 0 h 6891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13575" h="6891338">
                <a:moveTo>
                  <a:pt x="1165678" y="0"/>
                </a:moveTo>
                <a:lnTo>
                  <a:pt x="7013575" y="9525"/>
                </a:lnTo>
                <a:lnTo>
                  <a:pt x="7013575" y="6891338"/>
                </a:lnTo>
                <a:lnTo>
                  <a:pt x="0" y="6853238"/>
                </a:lnTo>
                <a:lnTo>
                  <a:pt x="1165678" y="0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81E247B-9277-F815-9C7C-24CEFF2771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6000" y="1728000"/>
            <a:ext cx="5400000" cy="3789232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>
                <a:solidFill>
                  <a:srgbClr val="FF0000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Essintisque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nust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,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sust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eum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enihillaut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ent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,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alicid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 qui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oditate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cerunt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,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ulparum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etur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,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quamus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 et lit la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voluptur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aut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ut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 acid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quam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faci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ommodi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acest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,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ommo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doluptatiat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 a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anderum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facepudi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omnis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velecest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, con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nihilis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nones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modionsequam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veliamustio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doleseq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uisitiur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,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sanim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 non con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rehene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nonsequo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 eat qui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imagnati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 de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pliquam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,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simoditem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fuga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Nemporum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 re,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te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optiscit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 qui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ipsunt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labor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sumque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quis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ork Sans" panose="00000500000000000000" pitchFamily="2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Work Sans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063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>
            <a:extLst>
              <a:ext uri="{FF2B5EF4-FFF2-40B4-BE49-F238E27FC236}">
                <a16:creationId xmlns:a16="http://schemas.microsoft.com/office/drawing/2014/main" id="{A4925C32-F5F6-E106-6A0C-1D127BA30C42}"/>
              </a:ext>
            </a:extLst>
          </p:cNvPr>
          <p:cNvSpPr/>
          <p:nvPr userDrawn="1"/>
        </p:nvSpPr>
        <p:spPr>
          <a:xfrm>
            <a:off x="-1653" y="-4422"/>
            <a:ext cx="6834254" cy="6866844"/>
          </a:xfrm>
          <a:custGeom>
            <a:avLst/>
            <a:gdLst>
              <a:gd name="connsiteX0" fmla="*/ 0 w 6450331"/>
              <a:gd name="connsiteY0" fmla="*/ 0 h 6833465"/>
              <a:gd name="connsiteX1" fmla="*/ 6450331 w 6450331"/>
              <a:gd name="connsiteY1" fmla="*/ 0 h 6833465"/>
              <a:gd name="connsiteX2" fmla="*/ 6450331 w 6450331"/>
              <a:gd name="connsiteY2" fmla="*/ 6833465 h 6833465"/>
              <a:gd name="connsiteX3" fmla="*/ 0 w 6450331"/>
              <a:gd name="connsiteY3" fmla="*/ 6833465 h 6833465"/>
              <a:gd name="connsiteX4" fmla="*/ 0 w 6450331"/>
              <a:gd name="connsiteY4" fmla="*/ 0 h 6833465"/>
              <a:gd name="connsiteX0" fmla="*/ 0 w 6450331"/>
              <a:gd name="connsiteY0" fmla="*/ 0 h 6833465"/>
              <a:gd name="connsiteX1" fmla="*/ 6450331 w 6450331"/>
              <a:gd name="connsiteY1" fmla="*/ 0 h 6833465"/>
              <a:gd name="connsiteX2" fmla="*/ 3359890 w 6450331"/>
              <a:gd name="connsiteY2" fmla="*/ 6810315 h 6833465"/>
              <a:gd name="connsiteX3" fmla="*/ 0 w 6450331"/>
              <a:gd name="connsiteY3" fmla="*/ 6833465 h 6833465"/>
              <a:gd name="connsiteX4" fmla="*/ 0 w 6450331"/>
              <a:gd name="connsiteY4" fmla="*/ 0 h 6833465"/>
              <a:gd name="connsiteX0" fmla="*/ 0 w 6450331"/>
              <a:gd name="connsiteY0" fmla="*/ 0 h 6833465"/>
              <a:gd name="connsiteX1" fmla="*/ 6450331 w 6450331"/>
              <a:gd name="connsiteY1" fmla="*/ 0 h 6833465"/>
              <a:gd name="connsiteX2" fmla="*/ 5246563 w 6450331"/>
              <a:gd name="connsiteY2" fmla="*/ 6833465 h 6833465"/>
              <a:gd name="connsiteX3" fmla="*/ 0 w 6450331"/>
              <a:gd name="connsiteY3" fmla="*/ 6833465 h 6833465"/>
              <a:gd name="connsiteX4" fmla="*/ 0 w 6450331"/>
              <a:gd name="connsiteY4" fmla="*/ 0 h 6833465"/>
              <a:gd name="connsiteX0" fmla="*/ 0 w 6450331"/>
              <a:gd name="connsiteY0" fmla="*/ 0 h 6853785"/>
              <a:gd name="connsiteX1" fmla="*/ 6450331 w 6450331"/>
              <a:gd name="connsiteY1" fmla="*/ 0 h 6853785"/>
              <a:gd name="connsiteX2" fmla="*/ 5246563 w 6450331"/>
              <a:gd name="connsiteY2" fmla="*/ 6853785 h 6853785"/>
              <a:gd name="connsiteX3" fmla="*/ 0 w 6450331"/>
              <a:gd name="connsiteY3" fmla="*/ 6833465 h 6853785"/>
              <a:gd name="connsiteX4" fmla="*/ 0 w 6450331"/>
              <a:gd name="connsiteY4" fmla="*/ 0 h 6853785"/>
              <a:gd name="connsiteX0" fmla="*/ 0 w 6450331"/>
              <a:gd name="connsiteY0" fmla="*/ 0 h 6863945"/>
              <a:gd name="connsiteX1" fmla="*/ 6450331 w 6450331"/>
              <a:gd name="connsiteY1" fmla="*/ 0 h 6863945"/>
              <a:gd name="connsiteX2" fmla="*/ 5134803 w 6450331"/>
              <a:gd name="connsiteY2" fmla="*/ 6863945 h 6863945"/>
              <a:gd name="connsiteX3" fmla="*/ 0 w 6450331"/>
              <a:gd name="connsiteY3" fmla="*/ 6833465 h 6863945"/>
              <a:gd name="connsiteX4" fmla="*/ 0 w 6450331"/>
              <a:gd name="connsiteY4" fmla="*/ 0 h 6863945"/>
              <a:gd name="connsiteX0" fmla="*/ 0 w 6450331"/>
              <a:gd name="connsiteY0" fmla="*/ 0 h 6879185"/>
              <a:gd name="connsiteX1" fmla="*/ 6450331 w 6450331"/>
              <a:gd name="connsiteY1" fmla="*/ 0 h 6879185"/>
              <a:gd name="connsiteX2" fmla="*/ 5256723 w 6450331"/>
              <a:gd name="connsiteY2" fmla="*/ 6879185 h 6879185"/>
              <a:gd name="connsiteX3" fmla="*/ 0 w 6450331"/>
              <a:gd name="connsiteY3" fmla="*/ 6833465 h 6879185"/>
              <a:gd name="connsiteX4" fmla="*/ 0 w 6450331"/>
              <a:gd name="connsiteY4" fmla="*/ 0 h 6879185"/>
              <a:gd name="connsiteX0" fmla="*/ 0 w 6450331"/>
              <a:gd name="connsiteY0" fmla="*/ 0 h 6879185"/>
              <a:gd name="connsiteX1" fmla="*/ 6450331 w 6450331"/>
              <a:gd name="connsiteY1" fmla="*/ 0 h 6879185"/>
              <a:gd name="connsiteX2" fmla="*/ 5256723 w 6450331"/>
              <a:gd name="connsiteY2" fmla="*/ 6879185 h 6879185"/>
              <a:gd name="connsiteX3" fmla="*/ 0 w 6450331"/>
              <a:gd name="connsiteY3" fmla="*/ 6843625 h 6879185"/>
              <a:gd name="connsiteX4" fmla="*/ 0 w 6450331"/>
              <a:gd name="connsiteY4" fmla="*/ 0 h 6879185"/>
              <a:gd name="connsiteX0" fmla="*/ 0 w 6450331"/>
              <a:gd name="connsiteY0" fmla="*/ 0 h 6879185"/>
              <a:gd name="connsiteX1" fmla="*/ 6450331 w 6450331"/>
              <a:gd name="connsiteY1" fmla="*/ 0 h 6879185"/>
              <a:gd name="connsiteX2" fmla="*/ 6445443 w 6450331"/>
              <a:gd name="connsiteY2" fmla="*/ 6879185 h 6879185"/>
              <a:gd name="connsiteX3" fmla="*/ 0 w 6450331"/>
              <a:gd name="connsiteY3" fmla="*/ 6843625 h 6879185"/>
              <a:gd name="connsiteX4" fmla="*/ 0 w 6450331"/>
              <a:gd name="connsiteY4" fmla="*/ 0 h 6879185"/>
              <a:gd name="connsiteX0" fmla="*/ 1051560 w 6450331"/>
              <a:gd name="connsiteY0" fmla="*/ 15240 h 6879185"/>
              <a:gd name="connsiteX1" fmla="*/ 6450331 w 6450331"/>
              <a:gd name="connsiteY1" fmla="*/ 0 h 6879185"/>
              <a:gd name="connsiteX2" fmla="*/ 6445443 w 6450331"/>
              <a:gd name="connsiteY2" fmla="*/ 6879185 h 6879185"/>
              <a:gd name="connsiteX3" fmla="*/ 0 w 6450331"/>
              <a:gd name="connsiteY3" fmla="*/ 6843625 h 6879185"/>
              <a:gd name="connsiteX4" fmla="*/ 1051560 w 6450331"/>
              <a:gd name="connsiteY4" fmla="*/ 15240 h 6879185"/>
              <a:gd name="connsiteX0" fmla="*/ 1051560 w 6450331"/>
              <a:gd name="connsiteY0" fmla="*/ 0 h 6882995"/>
              <a:gd name="connsiteX1" fmla="*/ 6450331 w 6450331"/>
              <a:gd name="connsiteY1" fmla="*/ 3810 h 6882995"/>
              <a:gd name="connsiteX2" fmla="*/ 6445443 w 6450331"/>
              <a:gd name="connsiteY2" fmla="*/ 6882995 h 6882995"/>
              <a:gd name="connsiteX3" fmla="*/ 0 w 6450331"/>
              <a:gd name="connsiteY3" fmla="*/ 6847435 h 6882995"/>
              <a:gd name="connsiteX4" fmla="*/ 1051560 w 6450331"/>
              <a:gd name="connsiteY4" fmla="*/ 0 h 6882995"/>
              <a:gd name="connsiteX0" fmla="*/ 1045701 w 6444472"/>
              <a:gd name="connsiteY0" fmla="*/ 0 h 6882995"/>
              <a:gd name="connsiteX1" fmla="*/ 6444472 w 6444472"/>
              <a:gd name="connsiteY1" fmla="*/ 3810 h 6882995"/>
              <a:gd name="connsiteX2" fmla="*/ 6439584 w 6444472"/>
              <a:gd name="connsiteY2" fmla="*/ 6882995 h 6882995"/>
              <a:gd name="connsiteX3" fmla="*/ 0 w 6444472"/>
              <a:gd name="connsiteY3" fmla="*/ 6860135 h 6882995"/>
              <a:gd name="connsiteX4" fmla="*/ 1045701 w 6444472"/>
              <a:gd name="connsiteY4" fmla="*/ 0 h 6882995"/>
              <a:gd name="connsiteX0" fmla="*/ 2868 w 6444472"/>
              <a:gd name="connsiteY0" fmla="*/ 8890 h 6879185"/>
              <a:gd name="connsiteX1" fmla="*/ 6444472 w 6444472"/>
              <a:gd name="connsiteY1" fmla="*/ 0 h 6879185"/>
              <a:gd name="connsiteX2" fmla="*/ 6439584 w 6444472"/>
              <a:gd name="connsiteY2" fmla="*/ 6879185 h 6879185"/>
              <a:gd name="connsiteX3" fmla="*/ 0 w 6444472"/>
              <a:gd name="connsiteY3" fmla="*/ 6856325 h 6879185"/>
              <a:gd name="connsiteX4" fmla="*/ 2868 w 6444472"/>
              <a:gd name="connsiteY4" fmla="*/ 8890 h 6879185"/>
              <a:gd name="connsiteX0" fmla="*/ 2868 w 6444472"/>
              <a:gd name="connsiteY0" fmla="*/ 8890 h 6856325"/>
              <a:gd name="connsiteX1" fmla="*/ 6444472 w 6444472"/>
              <a:gd name="connsiteY1" fmla="*/ 0 h 6856325"/>
              <a:gd name="connsiteX2" fmla="*/ 4986649 w 6444472"/>
              <a:gd name="connsiteY2" fmla="*/ 6853785 h 6856325"/>
              <a:gd name="connsiteX3" fmla="*/ 0 w 6444472"/>
              <a:gd name="connsiteY3" fmla="*/ 6856325 h 6856325"/>
              <a:gd name="connsiteX4" fmla="*/ 2868 w 6444472"/>
              <a:gd name="connsiteY4" fmla="*/ 8890 h 6856325"/>
              <a:gd name="connsiteX0" fmla="*/ 2868 w 6444472"/>
              <a:gd name="connsiteY0" fmla="*/ 8890 h 6856325"/>
              <a:gd name="connsiteX1" fmla="*/ 6444472 w 6444472"/>
              <a:gd name="connsiteY1" fmla="*/ 0 h 6856325"/>
              <a:gd name="connsiteX2" fmla="*/ 5244428 w 6444472"/>
              <a:gd name="connsiteY2" fmla="*/ 6815685 h 6856325"/>
              <a:gd name="connsiteX3" fmla="*/ 0 w 6444472"/>
              <a:gd name="connsiteY3" fmla="*/ 6856325 h 6856325"/>
              <a:gd name="connsiteX4" fmla="*/ 2868 w 6444472"/>
              <a:gd name="connsiteY4" fmla="*/ 8890 h 6856325"/>
              <a:gd name="connsiteX0" fmla="*/ 2868 w 6444472"/>
              <a:gd name="connsiteY0" fmla="*/ 8890 h 6858547"/>
              <a:gd name="connsiteX1" fmla="*/ 6444472 w 6444472"/>
              <a:gd name="connsiteY1" fmla="*/ 0 h 6858547"/>
              <a:gd name="connsiteX2" fmla="*/ 5231246 w 6444472"/>
              <a:gd name="connsiteY2" fmla="*/ 6858547 h 6858547"/>
              <a:gd name="connsiteX3" fmla="*/ 0 w 6444472"/>
              <a:gd name="connsiteY3" fmla="*/ 6856325 h 6858547"/>
              <a:gd name="connsiteX4" fmla="*/ 2868 w 6444472"/>
              <a:gd name="connsiteY4" fmla="*/ 8890 h 6858547"/>
              <a:gd name="connsiteX0" fmla="*/ 2868 w 6444472"/>
              <a:gd name="connsiteY0" fmla="*/ 8890 h 6856325"/>
              <a:gd name="connsiteX1" fmla="*/ 6444472 w 6444472"/>
              <a:gd name="connsiteY1" fmla="*/ 0 h 6856325"/>
              <a:gd name="connsiteX2" fmla="*/ 5231246 w 6444472"/>
              <a:gd name="connsiteY2" fmla="*/ 6856165 h 6856325"/>
              <a:gd name="connsiteX3" fmla="*/ 0 w 6444472"/>
              <a:gd name="connsiteY3" fmla="*/ 6856325 h 6856325"/>
              <a:gd name="connsiteX4" fmla="*/ 2868 w 6444472"/>
              <a:gd name="connsiteY4" fmla="*/ 8890 h 6856325"/>
              <a:gd name="connsiteX0" fmla="*/ 2868 w 6444472"/>
              <a:gd name="connsiteY0" fmla="*/ 8890 h 6858547"/>
              <a:gd name="connsiteX1" fmla="*/ 6444472 w 6444472"/>
              <a:gd name="connsiteY1" fmla="*/ 0 h 6858547"/>
              <a:gd name="connsiteX2" fmla="*/ 5231246 w 6444472"/>
              <a:gd name="connsiteY2" fmla="*/ 6858547 h 6858547"/>
              <a:gd name="connsiteX3" fmla="*/ 0 w 6444472"/>
              <a:gd name="connsiteY3" fmla="*/ 6856325 h 6858547"/>
              <a:gd name="connsiteX4" fmla="*/ 2868 w 6444472"/>
              <a:gd name="connsiteY4" fmla="*/ 8890 h 6858547"/>
              <a:gd name="connsiteX0" fmla="*/ 2868 w 6444472"/>
              <a:gd name="connsiteY0" fmla="*/ 8890 h 6858547"/>
              <a:gd name="connsiteX1" fmla="*/ 6444472 w 6444472"/>
              <a:gd name="connsiteY1" fmla="*/ 0 h 6858547"/>
              <a:gd name="connsiteX2" fmla="*/ 5231246 w 6444472"/>
              <a:gd name="connsiteY2" fmla="*/ 6858547 h 6858547"/>
              <a:gd name="connsiteX3" fmla="*/ 0 w 6444472"/>
              <a:gd name="connsiteY3" fmla="*/ 6856325 h 6858547"/>
              <a:gd name="connsiteX4" fmla="*/ 2868 w 6444472"/>
              <a:gd name="connsiteY4" fmla="*/ 8890 h 6858547"/>
              <a:gd name="connsiteX0" fmla="*/ 2868 w 6444472"/>
              <a:gd name="connsiteY0" fmla="*/ 8890 h 6858547"/>
              <a:gd name="connsiteX1" fmla="*/ 6444472 w 6444472"/>
              <a:gd name="connsiteY1" fmla="*/ 0 h 6858547"/>
              <a:gd name="connsiteX2" fmla="*/ 5231246 w 6444472"/>
              <a:gd name="connsiteY2" fmla="*/ 6858547 h 6858547"/>
              <a:gd name="connsiteX3" fmla="*/ 0 w 6444472"/>
              <a:gd name="connsiteY3" fmla="*/ 6856325 h 6858547"/>
              <a:gd name="connsiteX4" fmla="*/ 2868 w 6444472"/>
              <a:gd name="connsiteY4" fmla="*/ 8890 h 6858547"/>
              <a:gd name="connsiteX0" fmla="*/ 2868 w 6444472"/>
              <a:gd name="connsiteY0" fmla="*/ 8890 h 6858547"/>
              <a:gd name="connsiteX1" fmla="*/ 6444472 w 6444472"/>
              <a:gd name="connsiteY1" fmla="*/ 0 h 6858547"/>
              <a:gd name="connsiteX2" fmla="*/ 5231246 w 6444472"/>
              <a:gd name="connsiteY2" fmla="*/ 6858547 h 6858547"/>
              <a:gd name="connsiteX3" fmla="*/ 0 w 6444472"/>
              <a:gd name="connsiteY3" fmla="*/ 6856325 h 6858547"/>
              <a:gd name="connsiteX4" fmla="*/ 2868 w 6444472"/>
              <a:gd name="connsiteY4" fmla="*/ 8890 h 6858547"/>
              <a:gd name="connsiteX0" fmla="*/ 2868 w 6444472"/>
              <a:gd name="connsiteY0" fmla="*/ 8890 h 6858547"/>
              <a:gd name="connsiteX1" fmla="*/ 6444472 w 6444472"/>
              <a:gd name="connsiteY1" fmla="*/ 0 h 6858547"/>
              <a:gd name="connsiteX2" fmla="*/ 5231246 w 6444472"/>
              <a:gd name="connsiteY2" fmla="*/ 6858547 h 6858547"/>
              <a:gd name="connsiteX3" fmla="*/ 0 w 6444472"/>
              <a:gd name="connsiteY3" fmla="*/ 6856325 h 6858547"/>
              <a:gd name="connsiteX4" fmla="*/ 2868 w 6444472"/>
              <a:gd name="connsiteY4" fmla="*/ 8890 h 6858547"/>
              <a:gd name="connsiteX0" fmla="*/ 2868 w 6444472"/>
              <a:gd name="connsiteY0" fmla="*/ 8890 h 6858547"/>
              <a:gd name="connsiteX1" fmla="*/ 6444472 w 6444472"/>
              <a:gd name="connsiteY1" fmla="*/ 0 h 6858547"/>
              <a:gd name="connsiteX2" fmla="*/ 5231246 w 6444472"/>
              <a:gd name="connsiteY2" fmla="*/ 6858547 h 6858547"/>
              <a:gd name="connsiteX3" fmla="*/ 0 w 6444472"/>
              <a:gd name="connsiteY3" fmla="*/ 6856325 h 6858547"/>
              <a:gd name="connsiteX4" fmla="*/ 2868 w 6444472"/>
              <a:gd name="connsiteY4" fmla="*/ 8890 h 6858547"/>
              <a:gd name="connsiteX0" fmla="*/ 2868 w 6352199"/>
              <a:gd name="connsiteY0" fmla="*/ 4128 h 6853785"/>
              <a:gd name="connsiteX1" fmla="*/ 6352199 w 6352199"/>
              <a:gd name="connsiteY1" fmla="*/ 0 h 6853785"/>
              <a:gd name="connsiteX2" fmla="*/ 5231246 w 6352199"/>
              <a:gd name="connsiteY2" fmla="*/ 6853785 h 6853785"/>
              <a:gd name="connsiteX3" fmla="*/ 0 w 6352199"/>
              <a:gd name="connsiteY3" fmla="*/ 6851563 h 6853785"/>
              <a:gd name="connsiteX4" fmla="*/ 2868 w 6352199"/>
              <a:gd name="connsiteY4" fmla="*/ 4128 h 6853785"/>
              <a:gd name="connsiteX0" fmla="*/ 2868 w 6281896"/>
              <a:gd name="connsiteY0" fmla="*/ 8890 h 6858547"/>
              <a:gd name="connsiteX1" fmla="*/ 6281896 w 6281896"/>
              <a:gd name="connsiteY1" fmla="*/ 0 h 6858547"/>
              <a:gd name="connsiteX2" fmla="*/ 5231246 w 6281896"/>
              <a:gd name="connsiteY2" fmla="*/ 6858547 h 6858547"/>
              <a:gd name="connsiteX3" fmla="*/ 0 w 6281896"/>
              <a:gd name="connsiteY3" fmla="*/ 6856325 h 6858547"/>
              <a:gd name="connsiteX4" fmla="*/ 2868 w 6281896"/>
              <a:gd name="connsiteY4" fmla="*/ 8890 h 6858547"/>
              <a:gd name="connsiteX0" fmla="*/ 2868 w 6303865"/>
              <a:gd name="connsiteY0" fmla="*/ 13653 h 6863310"/>
              <a:gd name="connsiteX1" fmla="*/ 6303865 w 6303865"/>
              <a:gd name="connsiteY1" fmla="*/ 0 h 6863310"/>
              <a:gd name="connsiteX2" fmla="*/ 5231246 w 6303865"/>
              <a:gd name="connsiteY2" fmla="*/ 6863310 h 6863310"/>
              <a:gd name="connsiteX3" fmla="*/ 0 w 6303865"/>
              <a:gd name="connsiteY3" fmla="*/ 6861088 h 6863310"/>
              <a:gd name="connsiteX4" fmla="*/ 2868 w 6303865"/>
              <a:gd name="connsiteY4" fmla="*/ 13653 h 6863310"/>
              <a:gd name="connsiteX0" fmla="*/ 2868 w 6303865"/>
              <a:gd name="connsiteY0" fmla="*/ 13653 h 6863310"/>
              <a:gd name="connsiteX1" fmla="*/ 6303865 w 6303865"/>
              <a:gd name="connsiteY1" fmla="*/ 0 h 6863310"/>
              <a:gd name="connsiteX2" fmla="*/ 5231246 w 6303865"/>
              <a:gd name="connsiteY2" fmla="*/ 6863310 h 6863310"/>
              <a:gd name="connsiteX3" fmla="*/ 0 w 6303865"/>
              <a:gd name="connsiteY3" fmla="*/ 6861088 h 6863310"/>
              <a:gd name="connsiteX4" fmla="*/ 2868 w 6303865"/>
              <a:gd name="connsiteY4" fmla="*/ 13653 h 6863310"/>
              <a:gd name="connsiteX0" fmla="*/ 2868 w 6303865"/>
              <a:gd name="connsiteY0" fmla="*/ 13653 h 6863310"/>
              <a:gd name="connsiteX1" fmla="*/ 6303865 w 6303865"/>
              <a:gd name="connsiteY1" fmla="*/ 0 h 6863310"/>
              <a:gd name="connsiteX2" fmla="*/ 5231246 w 6303865"/>
              <a:gd name="connsiteY2" fmla="*/ 6863310 h 6863310"/>
              <a:gd name="connsiteX3" fmla="*/ 0 w 6303865"/>
              <a:gd name="connsiteY3" fmla="*/ 6861088 h 6863310"/>
              <a:gd name="connsiteX4" fmla="*/ 2868 w 6303865"/>
              <a:gd name="connsiteY4" fmla="*/ 13653 h 6863310"/>
              <a:gd name="connsiteX0" fmla="*/ 2868 w 6303865"/>
              <a:gd name="connsiteY0" fmla="*/ 13653 h 6863310"/>
              <a:gd name="connsiteX1" fmla="*/ 6303865 w 6303865"/>
              <a:gd name="connsiteY1" fmla="*/ 0 h 6863310"/>
              <a:gd name="connsiteX2" fmla="*/ 5231246 w 6303865"/>
              <a:gd name="connsiteY2" fmla="*/ 6863310 h 6863310"/>
              <a:gd name="connsiteX3" fmla="*/ 0 w 6303865"/>
              <a:gd name="connsiteY3" fmla="*/ 6861088 h 6863310"/>
              <a:gd name="connsiteX4" fmla="*/ 2868 w 6303865"/>
              <a:gd name="connsiteY4" fmla="*/ 13653 h 6863310"/>
              <a:gd name="connsiteX0" fmla="*/ 2868 w 6303865"/>
              <a:gd name="connsiteY0" fmla="*/ 13653 h 6866844"/>
              <a:gd name="connsiteX1" fmla="*/ 6303865 w 6303865"/>
              <a:gd name="connsiteY1" fmla="*/ 0 h 6866844"/>
              <a:gd name="connsiteX2" fmla="*/ 5231246 w 6303865"/>
              <a:gd name="connsiteY2" fmla="*/ 6863310 h 6866844"/>
              <a:gd name="connsiteX3" fmla="*/ 0 w 6303865"/>
              <a:gd name="connsiteY3" fmla="*/ 6861088 h 6866844"/>
              <a:gd name="connsiteX4" fmla="*/ 2868 w 6303865"/>
              <a:gd name="connsiteY4" fmla="*/ 13653 h 6866844"/>
              <a:gd name="connsiteX0" fmla="*/ 2868 w 6303865"/>
              <a:gd name="connsiteY0" fmla="*/ 6509 h 6866844"/>
              <a:gd name="connsiteX1" fmla="*/ 6303865 w 6303865"/>
              <a:gd name="connsiteY1" fmla="*/ 0 h 6866844"/>
              <a:gd name="connsiteX2" fmla="*/ 5231246 w 6303865"/>
              <a:gd name="connsiteY2" fmla="*/ 6863310 h 6866844"/>
              <a:gd name="connsiteX3" fmla="*/ 0 w 6303865"/>
              <a:gd name="connsiteY3" fmla="*/ 6861088 h 6866844"/>
              <a:gd name="connsiteX4" fmla="*/ 2868 w 6303865"/>
              <a:gd name="connsiteY4" fmla="*/ 6509 h 6866844"/>
              <a:gd name="connsiteX0" fmla="*/ 13854 w 6303865"/>
              <a:gd name="connsiteY0" fmla="*/ 6509 h 6866844"/>
              <a:gd name="connsiteX1" fmla="*/ 6303865 w 6303865"/>
              <a:gd name="connsiteY1" fmla="*/ 0 h 6866844"/>
              <a:gd name="connsiteX2" fmla="*/ 5231246 w 6303865"/>
              <a:gd name="connsiteY2" fmla="*/ 6863310 h 6866844"/>
              <a:gd name="connsiteX3" fmla="*/ 0 w 6303865"/>
              <a:gd name="connsiteY3" fmla="*/ 6861088 h 6866844"/>
              <a:gd name="connsiteX4" fmla="*/ 13854 w 6303865"/>
              <a:gd name="connsiteY4" fmla="*/ 6509 h 6866844"/>
              <a:gd name="connsiteX0" fmla="*/ 0 w 6305390"/>
              <a:gd name="connsiteY0" fmla="*/ 6509 h 6866844"/>
              <a:gd name="connsiteX1" fmla="*/ 6305390 w 6305390"/>
              <a:gd name="connsiteY1" fmla="*/ 0 h 6866844"/>
              <a:gd name="connsiteX2" fmla="*/ 5232771 w 6305390"/>
              <a:gd name="connsiteY2" fmla="*/ 6863310 h 6866844"/>
              <a:gd name="connsiteX3" fmla="*/ 1525 w 6305390"/>
              <a:gd name="connsiteY3" fmla="*/ 6861088 h 6866844"/>
              <a:gd name="connsiteX4" fmla="*/ 0 w 6305390"/>
              <a:gd name="connsiteY4" fmla="*/ 6509 h 6866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05390" h="6866844">
                <a:moveTo>
                  <a:pt x="0" y="6509"/>
                </a:moveTo>
                <a:lnTo>
                  <a:pt x="6305390" y="0"/>
                </a:lnTo>
                <a:cubicBezTo>
                  <a:pt x="6303763" y="16587"/>
                  <a:pt x="5234401" y="6865774"/>
                  <a:pt x="5232771" y="6863310"/>
                </a:cubicBezTo>
                <a:cubicBezTo>
                  <a:pt x="5229030" y="6872094"/>
                  <a:pt x="1745274" y="6861829"/>
                  <a:pt x="1525" y="6861088"/>
                </a:cubicBezTo>
                <a:cubicBezTo>
                  <a:pt x="1017" y="4576228"/>
                  <a:pt x="508" y="2291369"/>
                  <a:pt x="0" y="6509"/>
                </a:cubicBezTo>
                <a:close/>
              </a:path>
            </a:pathLst>
          </a:custGeom>
          <a:blipFill>
            <a:blip r:embed="rId2"/>
            <a:stretch>
              <a:fillRect t="-25880" b="-2797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Picture Placeholder 20">
            <a:extLst>
              <a:ext uri="{FF2B5EF4-FFF2-40B4-BE49-F238E27FC236}">
                <a16:creationId xmlns:a16="http://schemas.microsoft.com/office/drawing/2014/main" id="{BD784CBD-4C57-23BF-B5C2-3BD2AF34982C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-1653" y="0"/>
            <a:ext cx="6804819" cy="6872514"/>
          </a:xfrm>
          <a:custGeom>
            <a:avLst/>
            <a:gdLst>
              <a:gd name="connsiteX0" fmla="*/ 0 w 6792913"/>
              <a:gd name="connsiteY0" fmla="*/ 0 h 6858000"/>
              <a:gd name="connsiteX1" fmla="*/ 6792913 w 6792913"/>
              <a:gd name="connsiteY1" fmla="*/ 0 h 6858000"/>
              <a:gd name="connsiteX2" fmla="*/ 6792913 w 6792913"/>
              <a:gd name="connsiteY2" fmla="*/ 6858000 h 6858000"/>
              <a:gd name="connsiteX3" fmla="*/ 0 w 6792913"/>
              <a:gd name="connsiteY3" fmla="*/ 6858000 h 6858000"/>
              <a:gd name="connsiteX4" fmla="*/ 0 w 6792913"/>
              <a:gd name="connsiteY4" fmla="*/ 0 h 6858000"/>
              <a:gd name="connsiteX0" fmla="*/ 0 w 6792913"/>
              <a:gd name="connsiteY0" fmla="*/ 0 h 6872514"/>
              <a:gd name="connsiteX1" fmla="*/ 6792913 w 6792913"/>
              <a:gd name="connsiteY1" fmla="*/ 0 h 6872514"/>
              <a:gd name="connsiteX2" fmla="*/ 5660799 w 6792913"/>
              <a:gd name="connsiteY2" fmla="*/ 6872514 h 6872514"/>
              <a:gd name="connsiteX3" fmla="*/ 0 w 6792913"/>
              <a:gd name="connsiteY3" fmla="*/ 6858000 h 6872514"/>
              <a:gd name="connsiteX4" fmla="*/ 0 w 6792913"/>
              <a:gd name="connsiteY4" fmla="*/ 0 h 6872514"/>
              <a:gd name="connsiteX0" fmla="*/ 0 w 6804819"/>
              <a:gd name="connsiteY0" fmla="*/ 0 h 6872514"/>
              <a:gd name="connsiteX1" fmla="*/ 6804819 w 6804819"/>
              <a:gd name="connsiteY1" fmla="*/ 2381 h 6872514"/>
              <a:gd name="connsiteX2" fmla="*/ 5660799 w 6804819"/>
              <a:gd name="connsiteY2" fmla="*/ 6872514 h 6872514"/>
              <a:gd name="connsiteX3" fmla="*/ 0 w 6804819"/>
              <a:gd name="connsiteY3" fmla="*/ 6858000 h 6872514"/>
              <a:gd name="connsiteX4" fmla="*/ 0 w 6804819"/>
              <a:gd name="connsiteY4" fmla="*/ 0 h 687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4819" h="6872514">
                <a:moveTo>
                  <a:pt x="0" y="0"/>
                </a:moveTo>
                <a:lnTo>
                  <a:pt x="6804819" y="2381"/>
                </a:lnTo>
                <a:lnTo>
                  <a:pt x="5660799" y="6872514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1BC867C-DBA5-F2C1-73EA-0190FB8F1A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53001" y="576000"/>
            <a:ext cx="4605600" cy="100800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 algn="l">
              <a:buFontTx/>
              <a:buNone/>
              <a:defRPr sz="4000">
                <a:solidFill>
                  <a:schemeClr val="tx2"/>
                </a:solidFill>
                <a:latin typeface="Cerebri Sans Book" pitchFamily="2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Image left side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209BD3E-FA6C-15EC-99B2-8F8E22DADE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76000" y="6336000"/>
            <a:ext cx="1168464" cy="304464"/>
            <a:chOff x="432000" y="6336000"/>
            <a:chExt cx="1168464" cy="30446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A492A6D-7293-C26C-6DEC-2828F6D218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/>
            <a:stretch/>
          </p:blipFill>
          <p:spPr>
            <a:xfrm>
              <a:off x="432000" y="6336000"/>
              <a:ext cx="304464" cy="30446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2B43CF7-AE70-DE6E-CD33-2566A315A4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/>
            <a:stretch/>
          </p:blipFill>
          <p:spPr>
            <a:xfrm>
              <a:off x="864000" y="6336000"/>
              <a:ext cx="304464" cy="30446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28DFF1B-0573-A48E-CD28-2D36BB7D22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/>
          </p:blipFill>
          <p:spPr>
            <a:xfrm>
              <a:off x="1296000" y="6336000"/>
              <a:ext cx="304464" cy="304464"/>
            </a:xfrm>
            <a:prstGeom prst="rect">
              <a:avLst/>
            </a:prstGeom>
          </p:spPr>
        </p:pic>
      </p:grp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AB61920C-2C6F-DEEE-BE14-34BEF3FF304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035800" y="1728000"/>
            <a:ext cx="4605338" cy="34563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>
              <a:lnSpc>
                <a:spcPct val="110000"/>
              </a:lnSpc>
              <a:spcAft>
                <a:spcPts val="1200"/>
              </a:spcAft>
              <a:buNone/>
              <a:defRPr sz="1800">
                <a:solidFill>
                  <a:schemeClr val="bg1"/>
                </a:solidFill>
              </a:defRPr>
            </a:lvl2pPr>
            <a:lvl3pPr marL="0" indent="0">
              <a:lnSpc>
                <a:spcPct val="110000"/>
              </a:lnSpc>
              <a:spcAft>
                <a:spcPts val="1200"/>
              </a:spcAft>
              <a:buNone/>
              <a:defRPr sz="1800">
                <a:solidFill>
                  <a:schemeClr val="bg1"/>
                </a:solidFill>
              </a:defRPr>
            </a:lvl3pPr>
            <a:lvl4pPr marL="0" indent="0">
              <a:lnSpc>
                <a:spcPct val="110000"/>
              </a:lnSpc>
              <a:spcAft>
                <a:spcPts val="1200"/>
              </a:spcAft>
              <a:buNone/>
              <a:defRPr sz="1800">
                <a:solidFill>
                  <a:schemeClr val="bg1"/>
                </a:solidFill>
              </a:defRPr>
            </a:lvl4pPr>
            <a:lvl5pPr marL="0" indent="0">
              <a:lnSpc>
                <a:spcPct val="110000"/>
              </a:lnSpc>
              <a:spcAft>
                <a:spcPts val="1200"/>
              </a:spcAft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lvl="0"/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8127B3-3EB2-84F8-9640-6767433F5A6F}"/>
              </a:ext>
            </a:extLst>
          </p:cNvPr>
          <p:cNvSpPr txBox="1"/>
          <p:nvPr userDrawn="1"/>
        </p:nvSpPr>
        <p:spPr>
          <a:xfrm>
            <a:off x="1969758" y="6386797"/>
            <a:ext cx="6096000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GB" sz="1400" b="0" i="0">
                <a:solidFill>
                  <a:schemeClr val="bg1"/>
                </a:solidFill>
                <a:effectLst/>
                <a:latin typeface="+mn-lt"/>
              </a:rPr>
              <a:t>Join the discussion online #LocalChange</a:t>
            </a:r>
            <a:endParaRPr lang="en-GB" sz="140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23456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5.png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13.xml"/><Relationship Id="rId9" Type="http://schemas.openxmlformats.org/officeDocument/2006/relationships/theme" Target="../theme/theme2.xml"/><Relationship Id="rId14" Type="http://schemas.openxmlformats.org/officeDocument/2006/relationships/image" Target="../media/image1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9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9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37B2D4-32F2-BDA7-9306-B902309F83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6401290" cy="6857999"/>
          </a:xfrm>
          <a:prstGeom prst="rect">
            <a:avLst/>
          </a:prstGeom>
        </p:spPr>
      </p:pic>
      <p:pic>
        <p:nvPicPr>
          <p:cNvPr id="5" name="Picture 4" descr="Lloyds Bank Foundation logo">
            <a:extLst>
              <a:ext uri="{FF2B5EF4-FFF2-40B4-BE49-F238E27FC236}">
                <a16:creationId xmlns:a16="http://schemas.microsoft.com/office/drawing/2014/main" id="{FBB89693-7FC0-7ADB-C7FB-4A450C06873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0225" y="6133130"/>
            <a:ext cx="1861775" cy="5073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1EF742-B5EF-7B76-50B6-B7BFE80D074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76000" y="6336000"/>
            <a:ext cx="304464" cy="3044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82789B-16FC-F768-FD6F-FEE1ED33AC3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/>
        </p:blipFill>
        <p:spPr>
          <a:xfrm>
            <a:off x="1008000" y="6336000"/>
            <a:ext cx="304464" cy="3044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D2F5F0-F9AE-8D82-F402-0D1E54E4B0FE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/>
        </p:blipFill>
        <p:spPr>
          <a:xfrm>
            <a:off x="1440000" y="6336000"/>
            <a:ext cx="304464" cy="3044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AB7DA5-502B-04E1-9CE7-0C7E42993A65}"/>
              </a:ext>
            </a:extLst>
          </p:cNvPr>
          <p:cNvSpPr txBox="1"/>
          <p:nvPr userDrawn="1"/>
        </p:nvSpPr>
        <p:spPr>
          <a:xfrm>
            <a:off x="1969758" y="6386797"/>
            <a:ext cx="6096000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GB" sz="1400" b="0" i="0">
                <a:solidFill>
                  <a:srgbClr val="242424"/>
                </a:solidFill>
                <a:effectLst/>
                <a:latin typeface="+mn-lt"/>
              </a:rPr>
              <a:t>Join the discussion online #LocalChange</a:t>
            </a:r>
            <a:endParaRPr lang="en-GB" sz="14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63558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64" r:id="rId2"/>
    <p:sldLayoutId id="2147483667" r:id="rId3"/>
    <p:sldLayoutId id="2147483669" r:id="rId4"/>
    <p:sldLayoutId id="2147483746" r:id="rId5"/>
    <p:sldLayoutId id="2147483668" r:id="rId6"/>
    <p:sldLayoutId id="2147483728" r:id="rId7"/>
    <p:sldLayoutId id="2147483698" r:id="rId8"/>
    <p:sldLayoutId id="2147483663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A7D4667-ECDF-562E-C8E9-1E6A535EB91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896BBA-4344-017C-75B7-24EAD5A06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81515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70EAB2-0EE4-4F12-4D42-2BFBE7B0D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8884" y="5969506"/>
            <a:ext cx="2047116" cy="71292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D98BC63-6766-AD01-E574-9128771B6C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76000" y="6300000"/>
            <a:ext cx="1168464" cy="304464"/>
            <a:chOff x="432000" y="6300000"/>
            <a:chExt cx="1168464" cy="30446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E33E511-63F2-F26B-4EA6-4EA31DCF18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/>
            <a:srcRect/>
            <a:stretch/>
          </p:blipFill>
          <p:spPr>
            <a:xfrm>
              <a:off x="432000" y="6300000"/>
              <a:ext cx="304464" cy="30446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956BD85-4E40-08B4-C628-13B60683D0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/>
            <a:srcRect/>
            <a:stretch/>
          </p:blipFill>
          <p:spPr>
            <a:xfrm>
              <a:off x="864000" y="6300000"/>
              <a:ext cx="304464" cy="30446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3A08A32-23A8-B49C-B85A-3AC03BB9A4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/>
            <a:srcRect/>
            <a:stretch/>
          </p:blipFill>
          <p:spPr>
            <a:xfrm>
              <a:off x="1296000" y="6300000"/>
              <a:ext cx="304464" cy="304464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30365F1-9D7E-D2F1-3C67-8BBDCA2F3A55}"/>
              </a:ext>
            </a:extLst>
          </p:cNvPr>
          <p:cNvSpPr txBox="1"/>
          <p:nvPr userDrawn="1"/>
        </p:nvSpPr>
        <p:spPr>
          <a:xfrm>
            <a:off x="1969758" y="6386797"/>
            <a:ext cx="6096000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GB" sz="1400" b="0" i="0">
                <a:solidFill>
                  <a:schemeClr val="bg1"/>
                </a:solidFill>
                <a:effectLst/>
                <a:latin typeface="+mn-lt"/>
              </a:rPr>
              <a:t>Join the discussion online #LocalChange</a:t>
            </a:r>
            <a:endParaRPr lang="en-GB" sz="140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90304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0" r:id="rId2"/>
    <p:sldLayoutId id="2147483721" r:id="rId3"/>
    <p:sldLayoutId id="2147483724" r:id="rId4"/>
    <p:sldLayoutId id="2147483730" r:id="rId5"/>
    <p:sldLayoutId id="2147483723" r:id="rId6"/>
    <p:sldLayoutId id="2147483734" r:id="rId7"/>
    <p:sldLayoutId id="2147483732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B5EE7D-20CC-0EDF-AF50-8A8558B42E3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291764-0219-0833-1F0C-C17B1079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815150" cy="6858000"/>
          </a:xfrm>
          <a:prstGeom prst="rect">
            <a:avLst/>
          </a:prstGeom>
        </p:spPr>
      </p:pic>
      <p:pic>
        <p:nvPicPr>
          <p:cNvPr id="8" name="Picture 7" descr="Lloyds Bank Foundation for England and Wales logo - a black horse on a white square">
            <a:extLst>
              <a:ext uri="{FF2B5EF4-FFF2-40B4-BE49-F238E27FC236}">
                <a16:creationId xmlns:a16="http://schemas.microsoft.com/office/drawing/2014/main" id="{727F90C2-ABEF-B167-D753-183E477D75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020" y="526202"/>
            <a:ext cx="2730456" cy="95090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40AB8BE-CE5C-B0C2-2A22-4F4682AF3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76000" y="6336000"/>
            <a:ext cx="1168464" cy="304464"/>
            <a:chOff x="432000" y="6336000"/>
            <a:chExt cx="1168464" cy="30446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1469A30-F2A6-AB48-17B2-4C61E1CA90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/>
          </p:blipFill>
          <p:spPr>
            <a:xfrm>
              <a:off x="432000" y="6336000"/>
              <a:ext cx="304464" cy="30446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B46B7AC-01E2-B619-3EE4-3C4D13B395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/>
            <a:stretch/>
          </p:blipFill>
          <p:spPr>
            <a:xfrm>
              <a:off x="864000" y="6336000"/>
              <a:ext cx="304464" cy="30446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CD2ADCD-9525-F7FA-F333-F409CEB352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rcRect/>
            <a:stretch/>
          </p:blipFill>
          <p:spPr>
            <a:xfrm>
              <a:off x="1296000" y="6336000"/>
              <a:ext cx="304464" cy="304464"/>
            </a:xfrm>
            <a:prstGeom prst="rect">
              <a:avLst/>
            </a:prstGeom>
          </p:spPr>
        </p:pic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CAE809C-F2C1-A12C-EE2A-68FD14C1A2FA}"/>
              </a:ext>
            </a:extLst>
          </p:cNvPr>
          <p:cNvCxnSpPr>
            <a:cxnSpLocks/>
          </p:cNvCxnSpPr>
          <p:nvPr userDrawn="1"/>
        </p:nvCxnSpPr>
        <p:spPr>
          <a:xfrm>
            <a:off x="9832081" y="3645024"/>
            <a:ext cx="1543919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9403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25869F7-722B-F8EC-E474-7753248770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2"/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2E2EC54-3074-5D97-FA8F-E7A62F82709B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B635990-9270-4D25-78D0-A406F5ECD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alphaModFix amt="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6815150" cy="6858000"/>
            </a:xfrm>
            <a:prstGeom prst="rect">
              <a:avLst/>
            </a:prstGeom>
            <a:grpFill/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3ABF1AA-B255-DED2-24C6-B7E5982C1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8884" y="5969506"/>
            <a:ext cx="2047116" cy="71292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41831C58-C866-D068-ADE3-2A851E264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76000" y="6336000"/>
            <a:ext cx="1168464" cy="304464"/>
            <a:chOff x="432000" y="6336000"/>
            <a:chExt cx="1168464" cy="30446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BB939B3-006D-A48F-6DBA-65773A00B9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/>
          </p:blipFill>
          <p:spPr>
            <a:xfrm>
              <a:off x="432000" y="6336000"/>
              <a:ext cx="304464" cy="30446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DF7912A-2CE3-6282-F671-8B5F0A851C1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/>
            <a:stretch/>
          </p:blipFill>
          <p:spPr>
            <a:xfrm>
              <a:off x="864000" y="6336000"/>
              <a:ext cx="304464" cy="30446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C33275E-8DAB-6075-D273-5DCCB8EED6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rcRect/>
            <a:stretch/>
          </p:blipFill>
          <p:spPr>
            <a:xfrm>
              <a:off x="1296000" y="6336000"/>
              <a:ext cx="304464" cy="3044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3826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25869F7-722B-F8EC-E474-7753248770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accent1"/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2E2EC54-3074-5D97-FA8F-E7A62F82709B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B635990-9270-4D25-78D0-A406F5ECD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alphaModFix amt="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6815150" cy="6858000"/>
            </a:xfrm>
            <a:prstGeom prst="rect">
              <a:avLst/>
            </a:prstGeom>
            <a:grpFill/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7FAF066-2B65-11DA-FEF0-FE3E0C265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76000" y="6336000"/>
            <a:ext cx="1150130" cy="304464"/>
            <a:chOff x="511030" y="6336000"/>
            <a:chExt cx="1150130" cy="30446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D8F3B67-C5F5-A415-8A7E-9A6076273F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11030" y="6336000"/>
              <a:ext cx="304464" cy="30446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3B5AF08-700D-1051-2C21-87587E270A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/>
          </p:blipFill>
          <p:spPr>
            <a:xfrm>
              <a:off x="933863" y="6336000"/>
              <a:ext cx="304464" cy="30446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CF55A4B-D861-CD3C-1835-208AC9F9C5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/>
            <a:stretch/>
          </p:blipFill>
          <p:spPr>
            <a:xfrm>
              <a:off x="1356696" y="6336000"/>
              <a:ext cx="304464" cy="304464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3ABF1AA-B255-DED2-24C6-B7E5982C1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8884" y="5969506"/>
            <a:ext cx="2047116" cy="71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980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2E2EC54-3074-5D97-FA8F-E7A62F82709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black rectangle with white text&#10;&#10;Description automatically generated">
            <a:extLst>
              <a:ext uri="{FF2B5EF4-FFF2-40B4-BE49-F238E27FC236}">
                <a16:creationId xmlns:a16="http://schemas.microsoft.com/office/drawing/2014/main" id="{2075926E-EB26-1E1F-CB8D-FFCC6A0D74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9657"/>
          <a:stretch/>
        </p:blipFill>
        <p:spPr>
          <a:xfrm>
            <a:off x="0" y="1"/>
            <a:ext cx="6096000" cy="685799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7FAF066-2B65-11DA-FEF0-FE3E0C265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76000" y="6336000"/>
            <a:ext cx="1150130" cy="304464"/>
            <a:chOff x="511030" y="6336000"/>
            <a:chExt cx="1150130" cy="30446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D8F3B67-C5F5-A415-8A7E-9A6076273F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11030" y="6336000"/>
              <a:ext cx="304464" cy="30446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3B5AF08-700D-1051-2C21-87587E270A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rcRect/>
            <a:stretch/>
          </p:blipFill>
          <p:spPr>
            <a:xfrm>
              <a:off x="933863" y="6336000"/>
              <a:ext cx="304464" cy="30446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CF55A4B-D861-CD3C-1835-208AC9F9C5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/>
            <a:stretch/>
          </p:blipFill>
          <p:spPr>
            <a:xfrm>
              <a:off x="1356696" y="6336000"/>
              <a:ext cx="304464" cy="304464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3ABF1AA-B255-DED2-24C6-B7E5982C1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8884" y="5969506"/>
            <a:ext cx="2047116" cy="71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481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25869F7-722B-F8EC-E474-7753248770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accent2"/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2E2EC54-3074-5D97-FA8F-E7A62F82709B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B635990-9270-4D25-78D0-A406F5ECD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alphaModFix amt="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6815150" cy="6858000"/>
            </a:xfrm>
            <a:prstGeom prst="rect">
              <a:avLst/>
            </a:prstGeom>
            <a:grpFill/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3ABF1AA-B255-DED2-24C6-B7E5982C1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8884" y="5969506"/>
            <a:ext cx="2047116" cy="7129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FC34AA-3F97-6590-CC66-A11523B6C0D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76000" y="6336000"/>
            <a:ext cx="304464" cy="3044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C034A2-177A-F5E6-12A2-BDFB1EA86DC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998833" y="6336000"/>
            <a:ext cx="304464" cy="3044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D49BBC-0659-8C34-BE41-1324E0010EC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1421666" y="6336000"/>
            <a:ext cx="304464" cy="30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328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25869F7-722B-F8EC-E474-7753248770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accent4"/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2E2EC54-3074-5D97-FA8F-E7A62F82709B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B635990-9270-4D25-78D0-A406F5ECD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alphaModFix amt="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6815150" cy="6858000"/>
            </a:xfrm>
            <a:prstGeom prst="rect">
              <a:avLst/>
            </a:prstGeom>
            <a:grpFill/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3ABF1AA-B255-DED2-24C6-B7E5982C1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8884" y="5969506"/>
            <a:ext cx="2047116" cy="7129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7046F6-11D8-B7B4-1BD4-4A2F86DDFEB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76000" y="6336000"/>
            <a:ext cx="304464" cy="3044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FE200C-AA1F-90D2-82B7-A27FB26AE17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998833" y="6336000"/>
            <a:ext cx="304464" cy="3044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C73B28-FCB5-4106-816E-A84C95BA26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1421666" y="6336000"/>
            <a:ext cx="304464" cy="30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761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25869F7-722B-F8EC-E474-7753248770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accent3"/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2E2EC54-3074-5D97-FA8F-E7A62F82709B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B635990-9270-4D25-78D0-A406F5ECD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alphaModFix amt="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6815150" cy="6858000"/>
            </a:xfrm>
            <a:prstGeom prst="rect">
              <a:avLst/>
            </a:prstGeom>
            <a:grpFill/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3ABF1AA-B255-DED2-24C6-B7E5982C1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8884" y="5969506"/>
            <a:ext cx="2047116" cy="7129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EB69A00-B2A2-4024-57EB-E3B0211369F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76000" y="6336000"/>
            <a:ext cx="304464" cy="3044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59CD92-E8DB-0EFD-E228-7D27DB819B0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998833" y="6336000"/>
            <a:ext cx="304464" cy="3044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2374B1-C957-9042-B821-038428380D4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1421666" y="6336000"/>
            <a:ext cx="304464" cy="30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335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bit.ly/LBFsubscribe" TargetMode="Externa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9A4B6792-8BAF-FA71-94B3-905C31647E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6000" y="1728000"/>
            <a:ext cx="10800000" cy="1440000"/>
          </a:xfrm>
        </p:spPr>
        <p:txBody>
          <a:bodyPr/>
          <a:lstStyle/>
          <a:p>
            <a:r>
              <a:rPr lang="en-GB" sz="5400"/>
              <a:t>People and Communities</a:t>
            </a:r>
            <a:br>
              <a:rPr lang="en-GB" sz="5400"/>
            </a:br>
            <a:r>
              <a:rPr lang="en-GB" sz="5400"/>
              <a:t>three years in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C97C90D6-0337-467E-9A25-9BB20B532C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6000" y="4176000"/>
            <a:ext cx="10800000" cy="477136"/>
          </a:xfrm>
        </p:spPr>
        <p:txBody>
          <a:bodyPr/>
          <a:lstStyle/>
          <a:p>
            <a:r>
              <a:rPr lang="en-GB"/>
              <a:t>Jill Baker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7E6076A4-E5D2-E1C1-9CBF-8B8F442622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6000" y="4797152"/>
            <a:ext cx="10800000" cy="477136"/>
          </a:xfrm>
        </p:spPr>
        <p:txBody>
          <a:bodyPr/>
          <a:lstStyle/>
          <a:p>
            <a:r>
              <a:rPr lang="en-GB"/>
              <a:t>23 November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A74576-4A82-1DC7-3CCB-477F152F4EFE}"/>
              </a:ext>
            </a:extLst>
          </p:cNvPr>
          <p:cNvSpPr txBox="1"/>
          <p:nvPr/>
        </p:nvSpPr>
        <p:spPr>
          <a:xfrm>
            <a:off x="1969758" y="6386797"/>
            <a:ext cx="6096000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GB" sz="1400" b="0" i="0">
                <a:solidFill>
                  <a:schemeClr val="bg1"/>
                </a:solidFill>
                <a:effectLst/>
                <a:latin typeface="+mn-lt"/>
              </a:rPr>
              <a:t>Join the discussion online #LocalChange</a:t>
            </a:r>
            <a:endParaRPr lang="en-GB" sz="140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99214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9C51C4AE-2EC1-77CF-0F19-785C2359C5EE}"/>
              </a:ext>
            </a:extLst>
          </p:cNvPr>
          <p:cNvSpPr/>
          <p:nvPr/>
        </p:nvSpPr>
        <p:spPr>
          <a:xfrm>
            <a:off x="1146630" y="1478670"/>
            <a:ext cx="1728000" cy="172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5449598-D5E7-2277-A166-F27488F56D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7240" y="3456000"/>
            <a:ext cx="3168000" cy="396000"/>
          </a:xfrm>
        </p:spPr>
        <p:txBody>
          <a:bodyPr/>
          <a:lstStyle/>
          <a:p>
            <a:pPr algn="l"/>
            <a:r>
              <a:rPr lang="en-GB"/>
              <a:t>What they do</a:t>
            </a:r>
          </a:p>
          <a:p>
            <a:pPr algn="l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727AEF-AFA4-6858-5F7B-28E98F86E6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7507" y="3456000"/>
            <a:ext cx="3168000" cy="432000"/>
          </a:xfrm>
        </p:spPr>
        <p:txBody>
          <a:bodyPr/>
          <a:lstStyle/>
          <a:p>
            <a:pPr algn="l"/>
            <a:r>
              <a:rPr lang="en-GB"/>
              <a:t>How they do it</a:t>
            </a:r>
          </a:p>
          <a:p>
            <a:pPr algn="l"/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BAFCBF-F17E-DE08-3C3E-A0848CA791C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482738" y="3456000"/>
            <a:ext cx="3168000" cy="432000"/>
          </a:xfrm>
        </p:spPr>
        <p:txBody>
          <a:bodyPr/>
          <a:lstStyle/>
          <a:p>
            <a:pPr algn="l"/>
            <a:r>
              <a:rPr lang="en-GB"/>
              <a:t>Where they do it</a:t>
            </a:r>
          </a:p>
          <a:p>
            <a:pPr algn="l"/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9D0240-21A8-58F3-4496-9B13CC3D949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17504" y="3888000"/>
            <a:ext cx="3167062" cy="1940788"/>
          </a:xfrm>
        </p:spPr>
        <p:txBody>
          <a:bodyPr/>
          <a:lstStyle/>
          <a:p>
            <a:pPr marL="285750" marR="0" lvl="0" indent="-285750" fontAlgn="auto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600">
                <a:latin typeface="Work Sans" panose="00000500000000000000" pitchFamily="2" charset="0"/>
                <a:cs typeface="Arial" panose="020B0604020202020204" pitchFamily="34" charset="0"/>
              </a:rPr>
              <a:t>First responders</a:t>
            </a:r>
          </a:p>
          <a:p>
            <a:pPr marL="285750" marR="0" lvl="0" indent="-285750" fontAlgn="auto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600">
                <a:latin typeface="Work Sans" panose="00000500000000000000" pitchFamily="2" charset="0"/>
                <a:cs typeface="Arial" panose="020B0604020202020204" pitchFamily="34" charset="0"/>
              </a:rPr>
              <a:t>Safe spaces</a:t>
            </a:r>
          </a:p>
          <a:p>
            <a:pPr marL="285750" marR="0" lvl="0" indent="-285750" fontAlgn="auto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600">
                <a:latin typeface="Work Sans" panose="00000500000000000000" pitchFamily="2" charset="0"/>
                <a:cs typeface="Arial" panose="020B0604020202020204" pitchFamily="34" charset="0"/>
              </a:rPr>
              <a:t>Promote inclusion</a:t>
            </a:r>
            <a:endParaRPr lang="en-US" sz="1600">
              <a:latin typeface="Work Sans" panose="00000500000000000000" pitchFamily="2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160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8D522F6-B420-AFF3-DFC8-87C175029F5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427506" y="3888000"/>
            <a:ext cx="3779930" cy="1940788"/>
          </a:xfrm>
        </p:spPr>
        <p:txBody>
          <a:bodyPr/>
          <a:lstStyle/>
          <a:p>
            <a:pPr marL="285750" indent="-285750">
              <a:lnSpc>
                <a:spcPct val="105000"/>
              </a:lnSpc>
              <a:spcBef>
                <a:spcPts val="600"/>
              </a:spcBef>
              <a:defRPr/>
            </a:pPr>
            <a:r>
              <a:rPr lang="en-GB" sz="1600">
                <a:latin typeface="Work Sans" panose="00000500000000000000" pitchFamily="2" charset="0"/>
                <a:cs typeface="Arial" panose="020B0604020202020204" pitchFamily="34" charset="0"/>
              </a:rPr>
              <a:t>Person-centred</a:t>
            </a:r>
          </a:p>
          <a:p>
            <a:pPr marL="285750" indent="-285750">
              <a:lnSpc>
                <a:spcPct val="105000"/>
              </a:lnSpc>
              <a:spcBef>
                <a:spcPts val="600"/>
              </a:spcBef>
              <a:defRPr/>
            </a:pPr>
            <a:r>
              <a:rPr lang="en-GB" sz="1600">
                <a:latin typeface="Work Sans" panose="00000500000000000000" pitchFamily="2" charset="0"/>
                <a:cs typeface="Arial" panose="020B0604020202020204" pitchFamily="34" charset="0"/>
              </a:rPr>
              <a:t>Embedded, trusted</a:t>
            </a:r>
          </a:p>
          <a:p>
            <a:pPr marL="285750" indent="-285750">
              <a:lnSpc>
                <a:spcPct val="105000"/>
              </a:lnSpc>
              <a:spcBef>
                <a:spcPts val="600"/>
              </a:spcBef>
              <a:defRPr/>
            </a:pPr>
            <a:r>
              <a:rPr lang="en-GB" sz="1600">
                <a:latin typeface="Work Sans" panose="00000500000000000000" pitchFamily="2" charset="0"/>
                <a:cs typeface="Arial" panose="020B0604020202020204" pitchFamily="34" charset="0"/>
              </a:rPr>
              <a:t>Reaching early, staying longer</a:t>
            </a:r>
          </a:p>
          <a:p>
            <a:pPr marL="285750" indent="-285750">
              <a:lnSpc>
                <a:spcPct val="105000"/>
              </a:lnSpc>
              <a:spcBef>
                <a:spcPts val="600"/>
              </a:spcBef>
              <a:defRPr/>
            </a:pPr>
            <a:r>
              <a:rPr lang="en-GB" sz="1600">
                <a:latin typeface="Work Sans" panose="00000500000000000000" pitchFamily="2" charset="0"/>
                <a:cs typeface="Arial" panose="020B0604020202020204" pitchFamily="34" charset="0"/>
              </a:rPr>
              <a:t>Open door</a:t>
            </a:r>
          </a:p>
          <a:p>
            <a:pPr marL="285750" indent="-285750">
              <a:lnSpc>
                <a:spcPct val="105000"/>
              </a:lnSpc>
              <a:spcBef>
                <a:spcPts val="600"/>
              </a:spcBef>
              <a:defRPr/>
            </a:pPr>
            <a:r>
              <a:rPr lang="en-GB" sz="1600">
                <a:latin typeface="Work Sans" panose="00000500000000000000" pitchFamily="2" charset="0"/>
                <a:cs typeface="Arial" panose="020B0604020202020204" pitchFamily="34" charset="0"/>
              </a:rPr>
              <a:t>Quick decision making</a:t>
            </a:r>
          </a:p>
          <a:p>
            <a:pPr marL="285750" indent="-285750">
              <a:lnSpc>
                <a:spcPct val="105000"/>
              </a:lnSpc>
              <a:spcBef>
                <a:spcPts val="600"/>
              </a:spcBef>
              <a:defRPr/>
            </a:pPr>
            <a:r>
              <a:rPr lang="en-GB" sz="1600">
                <a:latin typeface="Work Sans" panose="00000500000000000000" pitchFamily="2" charset="0"/>
                <a:cs typeface="Arial" panose="020B0604020202020204" pitchFamily="34" charset="0"/>
              </a:rPr>
              <a:t>Diversity</a:t>
            </a:r>
            <a:endParaRPr lang="en-US" sz="1600">
              <a:latin typeface="Work Sans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E136F2D-BA62-C014-CE59-272C43D6B69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482473" y="3888000"/>
            <a:ext cx="3448794" cy="1940788"/>
          </a:xfrm>
        </p:spPr>
        <p:txBody>
          <a:bodyPr/>
          <a:lstStyle/>
          <a:p>
            <a:pPr marL="285750" indent="-285750">
              <a:lnSpc>
                <a:spcPct val="105000"/>
              </a:lnSpc>
              <a:spcBef>
                <a:spcPts val="600"/>
              </a:spcBef>
              <a:defRPr/>
            </a:pPr>
            <a:r>
              <a:rPr lang="en-GB" sz="1600">
                <a:latin typeface="Work Sans" panose="00000500000000000000" pitchFamily="2" charset="0"/>
                <a:cs typeface="Arial" panose="020B0604020202020204" pitchFamily="34" charset="0"/>
              </a:rPr>
              <a:t>Local networks &amp; relationships</a:t>
            </a:r>
          </a:p>
          <a:p>
            <a:pPr marL="285750" indent="-285750">
              <a:lnSpc>
                <a:spcPct val="105000"/>
              </a:lnSpc>
              <a:spcBef>
                <a:spcPts val="600"/>
              </a:spcBef>
              <a:defRPr/>
            </a:pPr>
            <a:r>
              <a:rPr lang="en-GB" sz="1600">
                <a:latin typeface="Work Sans" panose="00000500000000000000" pitchFamily="2" charset="0"/>
                <a:cs typeface="Arial" panose="020B0604020202020204" pitchFamily="34" charset="0"/>
              </a:rPr>
              <a:t>The ‘glue’</a:t>
            </a:r>
          </a:p>
          <a:p>
            <a:pPr marL="285750" indent="-285750">
              <a:lnSpc>
                <a:spcPct val="105000"/>
              </a:lnSpc>
              <a:spcBef>
                <a:spcPts val="600"/>
              </a:spcBef>
              <a:defRPr/>
            </a:pPr>
            <a:r>
              <a:rPr lang="en-GB" sz="1600">
                <a:latin typeface="Work Sans" panose="00000500000000000000" pitchFamily="2" charset="0"/>
                <a:cs typeface="Arial" panose="020B0604020202020204" pitchFamily="34" charset="0"/>
              </a:rPr>
              <a:t>Advocacy</a:t>
            </a:r>
            <a:endParaRPr lang="en-US" sz="1600">
              <a:latin typeface="Work Sans" panose="00000500000000000000" pitchFamily="2" charset="0"/>
              <a:cs typeface="Arial" panose="020B0604020202020204" pitchFamily="34" charset="0"/>
            </a:endParaRPr>
          </a:p>
          <a:p>
            <a:endParaRPr lang="en-GB" sz="16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1FF376-72F7-8F39-051A-10C0D7AE94F8}"/>
              </a:ext>
            </a:extLst>
          </p:cNvPr>
          <p:cNvSpPr txBox="1"/>
          <p:nvPr/>
        </p:nvSpPr>
        <p:spPr>
          <a:xfrm>
            <a:off x="1161484" y="2050282"/>
            <a:ext cx="1599600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rebri Sans Book"/>
                <a:ea typeface="+mn-ea"/>
                <a:cs typeface="+mn-cs"/>
              </a:rPr>
              <a:t>What</a:t>
            </a:r>
            <a:endParaRPr lang="en-GB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43ECCBD-8131-7EF9-A778-4D7455E89D47}"/>
              </a:ext>
            </a:extLst>
          </p:cNvPr>
          <p:cNvSpPr/>
          <p:nvPr/>
        </p:nvSpPr>
        <p:spPr>
          <a:xfrm>
            <a:off x="8784000" y="1478670"/>
            <a:ext cx="1728000" cy="1728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0066C5B-8F25-AF49-91AF-1BB2F563EF17}"/>
              </a:ext>
            </a:extLst>
          </p:cNvPr>
          <p:cNvSpPr txBox="1"/>
          <p:nvPr/>
        </p:nvSpPr>
        <p:spPr>
          <a:xfrm>
            <a:off x="8784000" y="2050282"/>
            <a:ext cx="1692000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rebri Sans Book"/>
                <a:ea typeface="+mn-ea"/>
                <a:cs typeface="+mn-cs"/>
              </a:rPr>
              <a:t>Where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9B74CED-6003-A361-BFAF-92046ACA78E3}"/>
              </a:ext>
            </a:extLst>
          </p:cNvPr>
          <p:cNvSpPr/>
          <p:nvPr/>
        </p:nvSpPr>
        <p:spPr>
          <a:xfrm>
            <a:off x="4965314" y="1478670"/>
            <a:ext cx="1728000" cy="172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93E4DF7-B8BA-4365-50E1-9FC2533DBD9F}"/>
              </a:ext>
            </a:extLst>
          </p:cNvPr>
          <p:cNvSpPr txBox="1"/>
          <p:nvPr/>
        </p:nvSpPr>
        <p:spPr>
          <a:xfrm>
            <a:off x="4965313" y="2050282"/>
            <a:ext cx="1727999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rebri Sans Book"/>
                <a:ea typeface="+mn-ea"/>
                <a:cs typeface="+mn-cs"/>
              </a:rPr>
              <a:t>How</a:t>
            </a:r>
            <a:endParaRPr lang="en-GB"/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226F779A-7997-9A69-3727-7EE9D4991B65}"/>
              </a:ext>
            </a:extLst>
          </p:cNvPr>
          <p:cNvSpPr txBox="1">
            <a:spLocks/>
          </p:cNvSpPr>
          <p:nvPr/>
        </p:nvSpPr>
        <p:spPr>
          <a:xfrm>
            <a:off x="576000" y="576000"/>
            <a:ext cx="8796600" cy="655493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128676"/>
                </a:solidFill>
                <a:effectLst/>
                <a:uLnTx/>
                <a:uFillTx/>
                <a:latin typeface="Cerebri Sans Book"/>
                <a:ea typeface="+mn-ea"/>
                <a:cs typeface="+mn-cs"/>
              </a:rPr>
              <a:t>Why small? </a:t>
            </a:r>
            <a:endParaRPr kumimoji="0" lang="en-GB" sz="4000" b="0" i="0" u="none" strike="noStrike" kern="1200" cap="none" spc="0" normalizeH="0" baseline="0" noProof="0">
              <a:ln>
                <a:noFill/>
              </a:ln>
              <a:solidFill>
                <a:srgbClr val="128676"/>
              </a:solidFill>
              <a:effectLst/>
              <a:uLnTx/>
              <a:uFillTx/>
              <a:latin typeface="Cerebri Sans Book"/>
              <a:ea typeface="+mn-ea"/>
              <a:cs typeface="+mn-cs"/>
            </a:endParaRPr>
          </a:p>
        </p:txBody>
      </p:sp>
      <p:sp>
        <p:nvSpPr>
          <p:cNvPr id="33" name="Content Placeholder 4">
            <a:extLst>
              <a:ext uri="{FF2B5EF4-FFF2-40B4-BE49-F238E27FC236}">
                <a16:creationId xmlns:a16="http://schemas.microsoft.com/office/drawing/2014/main" id="{083C27A7-60F0-6957-BBCF-3B754C4FD718}"/>
              </a:ext>
            </a:extLst>
          </p:cNvPr>
          <p:cNvSpPr txBox="1">
            <a:spLocks/>
          </p:cNvSpPr>
          <p:nvPr/>
        </p:nvSpPr>
        <p:spPr>
          <a:xfrm>
            <a:off x="3407334" y="679177"/>
            <a:ext cx="10469371" cy="655493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3200">
                <a:solidFill>
                  <a:srgbClr val="128676"/>
                </a:solidFill>
                <a:latin typeface="Cerebri Sans Book"/>
              </a:rPr>
              <a:t>A distinctive offer, approach and position</a:t>
            </a:r>
          </a:p>
        </p:txBody>
      </p:sp>
    </p:spTree>
    <p:extLst>
      <p:ext uri="{BB962C8B-B14F-4D97-AF65-F5344CB8AC3E}">
        <p14:creationId xmlns:p14="http://schemas.microsoft.com/office/powerpoint/2010/main" val="39376534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5449598-D5E7-2277-A166-F27488F56D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971" y="3456000"/>
            <a:ext cx="3168000" cy="3960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rebri Sans" panose="00000500000000000000" pitchFamily="50" charset="0"/>
                <a:ea typeface="+mn-ea"/>
                <a:cs typeface="Arial" panose="020B0604020202020204" pitchFamily="34" charset="0"/>
              </a:rPr>
              <a:t>Economic value</a:t>
            </a:r>
          </a:p>
          <a:p>
            <a:pPr algn="l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727AEF-AFA4-6858-5F7B-28E98F86E6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8181" y="3456000"/>
            <a:ext cx="3168000" cy="432000"/>
          </a:xfrm>
        </p:spPr>
        <p:txBody>
          <a:bodyPr/>
          <a:lstStyle/>
          <a:p>
            <a:pPr algn="l"/>
            <a:r>
              <a:rPr lang="en-GB"/>
              <a:t>Individual value</a:t>
            </a:r>
          </a:p>
          <a:p>
            <a:pPr algn="l"/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BAFCBF-F17E-DE08-3C3E-A0848CA791C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482473" y="3456000"/>
            <a:ext cx="3168000" cy="432000"/>
          </a:xfrm>
        </p:spPr>
        <p:txBody>
          <a:bodyPr/>
          <a:lstStyle/>
          <a:p>
            <a:pPr algn="l"/>
            <a:r>
              <a:rPr lang="en-GB"/>
              <a:t>Added value</a:t>
            </a:r>
          </a:p>
          <a:p>
            <a:pPr algn="l"/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9D0240-21A8-58F3-4496-9B13CC3D949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01235" y="3888000"/>
            <a:ext cx="3167062" cy="1940788"/>
          </a:xfrm>
        </p:spPr>
        <p:txBody>
          <a:bodyPr/>
          <a:lstStyle/>
          <a:p>
            <a:pPr marL="285750" marR="0" lvl="0" indent="-285750" fontAlgn="auto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600">
                <a:latin typeface="Work Sans" panose="00000500000000000000" pitchFamily="2" charset="0"/>
                <a:cs typeface="Arial" panose="020B0604020202020204" pitchFamily="34" charset="0"/>
              </a:rPr>
              <a:t>Value to the economy</a:t>
            </a:r>
          </a:p>
          <a:p>
            <a:pPr marL="285750" marR="0" lvl="0" indent="-285750" fontAlgn="auto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600">
                <a:latin typeface="Work Sans" panose="00000500000000000000" pitchFamily="2" charset="0"/>
                <a:cs typeface="Arial" panose="020B0604020202020204" pitchFamily="34" charset="0"/>
              </a:rPr>
              <a:t>Economic value of outcomes, including to public services</a:t>
            </a:r>
          </a:p>
          <a:p>
            <a:pPr marL="0" indent="0">
              <a:buNone/>
            </a:pPr>
            <a:endParaRPr lang="en-GB" sz="160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8D522F6-B420-AFF3-DFC8-87C175029F5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428181" y="3888000"/>
            <a:ext cx="3490724" cy="1940788"/>
          </a:xfrm>
        </p:spPr>
        <p:txBody>
          <a:bodyPr/>
          <a:lstStyle/>
          <a:p>
            <a:pPr marL="285750" indent="-285750">
              <a:lnSpc>
                <a:spcPct val="105000"/>
              </a:lnSpc>
              <a:spcBef>
                <a:spcPts val="600"/>
              </a:spcBef>
              <a:defRPr/>
            </a:pPr>
            <a:r>
              <a:rPr lang="en-GB" sz="1600">
                <a:latin typeface="Work Sans" panose="00000500000000000000" pitchFamily="2" charset="0"/>
                <a:cs typeface="Arial" panose="020B0604020202020204" pitchFamily="34" charset="0"/>
              </a:rPr>
              <a:t>Meeting basic and unmet needs</a:t>
            </a:r>
          </a:p>
          <a:p>
            <a:pPr marL="285750" indent="-285750">
              <a:lnSpc>
                <a:spcPct val="105000"/>
              </a:lnSpc>
              <a:spcBef>
                <a:spcPts val="600"/>
              </a:spcBef>
              <a:defRPr/>
            </a:pPr>
            <a:r>
              <a:rPr lang="en-GB" sz="1600">
                <a:latin typeface="Work Sans" panose="00000500000000000000" pitchFamily="2" charset="0"/>
                <a:cs typeface="Arial" panose="020B0604020202020204" pitchFamily="34" charset="0"/>
              </a:rPr>
              <a:t>'Soft' personal, social and emotional outcomes</a:t>
            </a:r>
          </a:p>
          <a:p>
            <a:pPr marL="285750" indent="-285750">
              <a:lnSpc>
                <a:spcPct val="105000"/>
              </a:lnSpc>
              <a:spcBef>
                <a:spcPts val="600"/>
              </a:spcBef>
              <a:defRPr/>
            </a:pPr>
            <a:r>
              <a:rPr lang="en-GB" sz="1600">
                <a:latin typeface="Work Sans" panose="00000500000000000000" pitchFamily="2" charset="0"/>
                <a:cs typeface="Arial" panose="020B0604020202020204" pitchFamily="34" charset="0"/>
              </a:rPr>
              <a:t>'Hard' more tangible outcomes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E136F2D-BA62-C014-CE59-272C43D6B69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482208" y="3888000"/>
            <a:ext cx="3290692" cy="1940788"/>
          </a:xfrm>
        </p:spPr>
        <p:txBody>
          <a:bodyPr/>
          <a:lstStyle/>
          <a:p>
            <a:pPr marL="285750" indent="-285750">
              <a:lnSpc>
                <a:spcPct val="105000"/>
              </a:lnSpc>
              <a:spcBef>
                <a:spcPts val="600"/>
              </a:spcBef>
              <a:defRPr/>
            </a:pPr>
            <a:r>
              <a:rPr lang="en-GB" sz="1600">
                <a:latin typeface="Work Sans" panose="00000500000000000000" pitchFamily="2" charset="0"/>
                <a:cs typeface="Arial" panose="020B0604020202020204" pitchFamily="34" charset="0"/>
              </a:rPr>
              <a:t>The cross-cutting value </a:t>
            </a:r>
            <a:br>
              <a:rPr lang="en-GB" sz="1600">
                <a:latin typeface="Work Sans" panose="00000500000000000000" pitchFamily="2" charset="0"/>
                <a:cs typeface="Arial" panose="020B0604020202020204" pitchFamily="34" charset="0"/>
              </a:rPr>
            </a:br>
            <a:r>
              <a:rPr lang="en-GB" sz="1600">
                <a:latin typeface="Work Sans" panose="00000500000000000000" pitchFamily="2" charset="0"/>
                <a:cs typeface="Arial" panose="020B0604020202020204" pitchFamily="34" charset="0"/>
              </a:rPr>
              <a:t>of volunteering</a:t>
            </a:r>
          </a:p>
          <a:p>
            <a:pPr marL="285750" indent="-285750">
              <a:lnSpc>
                <a:spcPct val="105000"/>
              </a:lnSpc>
              <a:spcBef>
                <a:spcPts val="600"/>
              </a:spcBef>
              <a:defRPr/>
            </a:pPr>
            <a:r>
              <a:rPr lang="en-GB" sz="1600">
                <a:latin typeface="Work Sans" panose="00000500000000000000" pitchFamily="2" charset="0"/>
                <a:cs typeface="Arial" panose="020B0604020202020204" pitchFamily="34" charset="0"/>
              </a:rPr>
              <a:t>Funding sources and leverage</a:t>
            </a:r>
          </a:p>
          <a:p>
            <a:pPr marL="285750" indent="-285750">
              <a:lnSpc>
                <a:spcPct val="105000"/>
              </a:lnSpc>
              <a:spcBef>
                <a:spcPts val="600"/>
              </a:spcBef>
              <a:defRPr/>
            </a:pPr>
            <a:r>
              <a:rPr lang="en-GB" sz="1600">
                <a:latin typeface="Work Sans" panose="00000500000000000000" pitchFamily="2" charset="0"/>
                <a:cs typeface="Arial" panose="020B0604020202020204" pitchFamily="34" charset="0"/>
              </a:rPr>
              <a:t>Embeddedness in local organisational and social networks 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226F779A-7997-9A69-3727-7EE9D4991B65}"/>
              </a:ext>
            </a:extLst>
          </p:cNvPr>
          <p:cNvSpPr txBox="1">
            <a:spLocks/>
          </p:cNvSpPr>
          <p:nvPr/>
        </p:nvSpPr>
        <p:spPr>
          <a:xfrm>
            <a:off x="576000" y="576000"/>
            <a:ext cx="8796600" cy="655493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128676"/>
                </a:solidFill>
                <a:effectLst/>
                <a:uLnTx/>
                <a:uFillTx/>
                <a:latin typeface="Cerebri Sans Book" panose="020B0604020202020204" charset="0"/>
                <a:ea typeface="+mn-ea"/>
                <a:cs typeface="Arial" panose="020B0604020202020204" pitchFamily="34" charset="0"/>
              </a:rPr>
              <a:t>More than the sum of their parts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DF5370B-1322-2DC6-2FB5-BA43B5665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0971" y="1907506"/>
            <a:ext cx="2091208" cy="12639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589E2D-29E2-4B80-CEC2-25E7A8F5B2A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882836" y="1468367"/>
            <a:ext cx="1883246" cy="18832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75EE38-E8CA-72D9-DC50-7652C24EF5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4000" y="1648558"/>
            <a:ext cx="1522865" cy="152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0465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3A5DF880-27D4-CCC5-F368-B789EF0EAC09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/>
          <a:srcRect l="16708" r="16708"/>
          <a:stretch/>
        </p:blipFill>
        <p:spPr>
          <a:xfrm>
            <a:off x="-1653" y="0"/>
            <a:ext cx="6866477" cy="6872514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510AC2-FE03-D327-74F9-CB36C0DE2D79}"/>
              </a:ext>
            </a:extLst>
          </p:cNvPr>
          <p:cNvSpPr txBox="1">
            <a:spLocks/>
          </p:cNvSpPr>
          <p:nvPr/>
        </p:nvSpPr>
        <p:spPr>
          <a:xfrm>
            <a:off x="7200000" y="1296000"/>
            <a:ext cx="4287150" cy="320571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7200">
                <a:solidFill>
                  <a:schemeClr val="bg1"/>
                </a:solidFill>
                <a:latin typeface="+mj-lt"/>
              </a:rPr>
              <a:t>Why are we doing </a:t>
            </a:r>
            <a:r>
              <a:rPr lang="en-US" sz="7200">
                <a:solidFill>
                  <a:srgbClr val="F4BC2F"/>
                </a:solidFill>
                <a:latin typeface="Cerebri Sans Pro Bold" panose="00000800000000000000" pitchFamily="50" charset="0"/>
              </a:rPr>
              <a:t>this</a:t>
            </a:r>
            <a:r>
              <a:rPr lang="en-US" sz="7200">
                <a:solidFill>
                  <a:schemeClr val="bg1"/>
                </a:solidFill>
                <a:latin typeface="+mj-lt"/>
              </a:rPr>
              <a:t>?</a:t>
            </a:r>
            <a:endParaRPr lang="en-GB" sz="720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548131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956A873-00EE-BC34-41ED-17C24FBF1EF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76263" y="4755333"/>
            <a:ext cx="3167062" cy="1124472"/>
          </a:xfrm>
        </p:spPr>
        <p:txBody>
          <a:bodyPr/>
          <a:lstStyle/>
          <a:p>
            <a:pPr marL="0" indent="0" algn="ctr">
              <a:lnSpc>
                <a:spcPct val="110000"/>
              </a:lnSpc>
              <a:spcBef>
                <a:spcPts val="600"/>
              </a:spcBef>
              <a:spcAft>
                <a:spcPts val="1200"/>
              </a:spcAft>
              <a:buNone/>
              <a:defRPr/>
            </a:pPr>
            <a:r>
              <a:rPr kumimoji="0" lang="en-GB" sz="20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ork Sans" pitchFamily="2" charset="0"/>
                <a:ea typeface="+mn-ea"/>
                <a:cs typeface="+mn-cs"/>
              </a:rPr>
              <a:t>strengthening </a:t>
            </a:r>
            <a:r>
              <a:rPr lang="en-GB" sz="2000">
                <a:solidFill>
                  <a:schemeClr val="bg1"/>
                </a:solidFill>
                <a:latin typeface="Work Sans" pitchFamily="2" charset="0"/>
              </a:rPr>
              <a:t>small </a:t>
            </a:r>
            <a:r>
              <a:rPr kumimoji="0" lang="en-GB" sz="20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ork Sans" pitchFamily="2" charset="0"/>
                <a:ea typeface="+mn-ea"/>
                <a:cs typeface="+mn-cs"/>
              </a:rPr>
              <a:t>community-based organisations… 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9F08059-167F-72D7-2CAD-D04A2BE5212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512000" y="4755333"/>
            <a:ext cx="3168000" cy="1124472"/>
          </a:xfrm>
        </p:spPr>
        <p:txBody>
          <a:bodyPr/>
          <a:lstStyle/>
          <a:p>
            <a:pPr marL="0" indent="0" algn="ctr">
              <a:buNone/>
            </a:pPr>
            <a:r>
              <a:rPr lang="en-GB" sz="2000">
                <a:solidFill>
                  <a:schemeClr val="bg1"/>
                </a:solidFill>
                <a:latin typeface="Work Sans" pitchFamily="2" charset="0"/>
              </a:rPr>
              <a:t>so people facing complex issues get the support they need…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CBB4991-E71F-C858-1097-9A7CAD452FD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447736" y="4755333"/>
            <a:ext cx="3168000" cy="1124472"/>
          </a:xfrm>
        </p:spPr>
        <p:txBody>
          <a:bodyPr/>
          <a:lstStyle/>
          <a:p>
            <a:pPr marL="0" indent="0" algn="ctr">
              <a:buNone/>
            </a:pPr>
            <a:r>
              <a:rPr lang="en-GB" sz="2000">
                <a:solidFill>
                  <a:schemeClr val="bg1"/>
                </a:solidFill>
                <a:latin typeface="Work Sans" pitchFamily="2" charset="0"/>
              </a:rPr>
              <a:t>when they need it </a:t>
            </a:r>
            <a:br>
              <a:rPr lang="en-GB" sz="2000">
                <a:solidFill>
                  <a:schemeClr val="bg1"/>
                </a:solidFill>
                <a:latin typeface="Work Sans" pitchFamily="2" charset="0"/>
              </a:rPr>
            </a:br>
            <a:r>
              <a:rPr lang="en-GB" sz="2000">
                <a:solidFill>
                  <a:schemeClr val="bg1"/>
                </a:solidFill>
                <a:latin typeface="Work Sans" pitchFamily="2" charset="0"/>
              </a:rPr>
              <a:t>and in ways that work best for them.</a:t>
            </a:r>
          </a:p>
          <a:p>
            <a:pPr marL="0" indent="0" algn="ctr">
              <a:buNone/>
            </a:pPr>
            <a:endParaRPr lang="en-GB" sz="2000">
              <a:solidFill>
                <a:schemeClr val="bg1"/>
              </a:solidFill>
              <a:latin typeface="Work Sans" pitchFamily="2" charset="0"/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928CBCA-ABEB-A40E-02C8-04E3B05E524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218800" y="2777984"/>
            <a:ext cx="1727200" cy="1728000"/>
          </a:xfrm>
        </p:spPr>
        <p:txBody>
          <a:bodyPr/>
          <a:lstStyle/>
          <a:p>
            <a:r>
              <a:rPr lang="en-GB"/>
              <a:t>1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F1FBA00-2FED-069D-B78B-63A0C5F6B93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232400" y="2777984"/>
            <a:ext cx="1727200" cy="1728000"/>
          </a:xfrm>
        </p:spPr>
        <p:txBody>
          <a:bodyPr/>
          <a:lstStyle/>
          <a:p>
            <a:r>
              <a:rPr lang="en-GB"/>
              <a:t>2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6FCED66-F221-FAE1-2FAA-6067FE15523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131181" y="2777984"/>
            <a:ext cx="1727200" cy="1728000"/>
          </a:xfrm>
        </p:spPr>
        <p:txBody>
          <a:bodyPr/>
          <a:lstStyle/>
          <a:p>
            <a:r>
              <a:rPr lang="en-GB"/>
              <a:t>3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BB0F2D10-67C9-05E5-8733-340DC7572DB3}"/>
              </a:ext>
            </a:extLst>
          </p:cNvPr>
          <p:cNvSpPr txBox="1">
            <a:spLocks/>
          </p:cNvSpPr>
          <p:nvPr/>
        </p:nvSpPr>
        <p:spPr>
          <a:xfrm>
            <a:off x="576000" y="576000"/>
            <a:ext cx="8796600" cy="655493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>
                <a:solidFill>
                  <a:schemeClr val="bg1"/>
                </a:solidFill>
              </a:rPr>
              <a:t>What is </a:t>
            </a:r>
            <a:r>
              <a:rPr lang="en-US" sz="4000">
                <a:solidFill>
                  <a:schemeClr val="accent4"/>
                </a:solidFill>
              </a:rPr>
              <a:t>this</a:t>
            </a:r>
            <a:r>
              <a:rPr lang="en-US" sz="4000">
                <a:solidFill>
                  <a:schemeClr val="bg1"/>
                </a:solidFill>
              </a:rPr>
              <a:t>?</a:t>
            </a:r>
            <a:endParaRPr lang="en-GB" sz="4000">
              <a:solidFill>
                <a:schemeClr val="bg1"/>
              </a:solidFill>
            </a:endParaRP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D5CF5FB9-2C87-F0C9-6F42-329C97344A22}"/>
              </a:ext>
            </a:extLst>
          </p:cNvPr>
          <p:cNvSpPr txBox="1">
            <a:spLocks/>
          </p:cNvSpPr>
          <p:nvPr/>
        </p:nvSpPr>
        <p:spPr>
          <a:xfrm>
            <a:off x="576262" y="1728000"/>
            <a:ext cx="11615738" cy="655493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ork Sans" pitchFamily="2" charset="0"/>
                <a:ea typeface="+mn-ea"/>
                <a:cs typeface="+mn-cs"/>
              </a:rPr>
              <a:t>To explore and facilitate new ways of designing </a:t>
            </a:r>
            <a:b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ork Sans" pitchFamily="2" charset="0"/>
                <a:ea typeface="+mn-ea"/>
                <a:cs typeface="+mn-cs"/>
              </a:rPr>
            </a:b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Work Sans" pitchFamily="2" charset="0"/>
                <a:ea typeface="+mn-ea"/>
                <a:cs typeface="+mn-cs"/>
              </a:rPr>
              <a:t>and resourcing local services </a:t>
            </a:r>
            <a:r>
              <a:rPr lang="en-GB" sz="2400" b="1">
                <a:solidFill>
                  <a:schemeClr val="bg1"/>
                </a:solidFill>
                <a:latin typeface="Work Sans" pitchFamily="2" charset="0"/>
              </a:rPr>
              <a:t>with the aim of:</a:t>
            </a: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Work Sans" pitchFamily="2" charset="0"/>
              <a:ea typeface="+mn-ea"/>
              <a:cs typeface="+mn-cs"/>
            </a:endParaRPr>
          </a:p>
          <a:p>
            <a:pPr marL="0" indent="0">
              <a:buNone/>
            </a:pPr>
            <a:endParaRPr lang="en-GB" sz="2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3605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64B55BE-93AE-5611-21F3-E86A25844B5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A new way of working</a:t>
            </a:r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6138006-B01C-C376-A152-04E65B1D08FD}"/>
              </a:ext>
            </a:extLst>
          </p:cNvPr>
          <p:cNvGrpSpPr/>
          <p:nvPr/>
        </p:nvGrpSpPr>
        <p:grpSpPr>
          <a:xfrm>
            <a:off x="2616327" y="368300"/>
            <a:ext cx="6822214" cy="6121400"/>
            <a:chOff x="3107007" y="808575"/>
            <a:chExt cx="5840853" cy="524085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BA61C71-5569-071B-AD78-AB3149446E85}"/>
                </a:ext>
              </a:extLst>
            </p:cNvPr>
            <p:cNvSpPr/>
            <p:nvPr/>
          </p:nvSpPr>
          <p:spPr>
            <a:xfrm>
              <a:off x="4571460" y="1848450"/>
              <a:ext cx="3440400" cy="3440400"/>
            </a:xfrm>
            <a:prstGeom prst="ellipse">
              <a:avLst/>
            </a:prstGeom>
            <a:noFill/>
            <a:ln w="34925">
              <a:solidFill>
                <a:schemeClr val="tx1">
                  <a:alpha val="2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3440400"/>
                        <a:gd name="connsiteY0" fmla="*/ 1720200 h 3440400"/>
                        <a:gd name="connsiteX1" fmla="*/ 1720200 w 3440400"/>
                        <a:gd name="connsiteY1" fmla="*/ 0 h 3440400"/>
                        <a:gd name="connsiteX2" fmla="*/ 3440400 w 3440400"/>
                        <a:gd name="connsiteY2" fmla="*/ 1720200 h 3440400"/>
                        <a:gd name="connsiteX3" fmla="*/ 1720200 w 3440400"/>
                        <a:gd name="connsiteY3" fmla="*/ 3440400 h 3440400"/>
                        <a:gd name="connsiteX4" fmla="*/ 0 w 3440400"/>
                        <a:gd name="connsiteY4" fmla="*/ 1720200 h 3440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440400" h="3440400" extrusionOk="0">
                          <a:moveTo>
                            <a:pt x="0" y="1720200"/>
                          </a:moveTo>
                          <a:cubicBezTo>
                            <a:pt x="-36099" y="747893"/>
                            <a:pt x="600564" y="63652"/>
                            <a:pt x="1720200" y="0"/>
                          </a:cubicBezTo>
                          <a:cubicBezTo>
                            <a:pt x="2750473" y="16891"/>
                            <a:pt x="3407685" y="771200"/>
                            <a:pt x="3440400" y="1720200"/>
                          </a:cubicBezTo>
                          <a:cubicBezTo>
                            <a:pt x="3344603" y="2763791"/>
                            <a:pt x="2641609" y="3598653"/>
                            <a:pt x="1720200" y="3440400"/>
                          </a:cubicBezTo>
                          <a:cubicBezTo>
                            <a:pt x="735420" y="3421393"/>
                            <a:pt x="53958" y="2696022"/>
                            <a:pt x="0" y="172020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2B356A37-FF53-6454-1A81-2740B7FF1041}"/>
                </a:ext>
              </a:extLst>
            </p:cNvPr>
            <p:cNvSpPr/>
            <p:nvPr/>
          </p:nvSpPr>
          <p:spPr>
            <a:xfrm>
              <a:off x="3107007" y="2797875"/>
              <a:ext cx="1872000" cy="1872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cs typeface="Cerebri Sans" panose="020B0604020202020204" charset="0"/>
                </a:rPr>
                <a:t>Social engagement</a:t>
              </a:r>
              <a:endParaRPr lang="en-GB" sz="2000" b="1">
                <a:solidFill>
                  <a:schemeClr val="bg1"/>
                </a:solidFill>
                <a:cs typeface="Cerebri Sans" panose="020B060402020202020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B985BF9-723B-39C6-EB29-8655685B2C55}"/>
                </a:ext>
              </a:extLst>
            </p:cNvPr>
            <p:cNvSpPr/>
            <p:nvPr/>
          </p:nvSpPr>
          <p:spPr>
            <a:xfrm>
              <a:off x="6662875" y="808575"/>
              <a:ext cx="1872000" cy="1872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cs typeface="Cerebri Sans" panose="020B0604020202020204" charset="0"/>
                </a:rPr>
                <a:t>Situated engagement</a:t>
              </a:r>
              <a:endParaRPr lang="en-GB" sz="2000" b="1">
                <a:solidFill>
                  <a:schemeClr val="bg1"/>
                </a:solidFill>
                <a:cs typeface="Cerebri Sans" panose="020B0604020202020204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48F00D3-6FB5-AF3D-029D-8BF9BD061239}"/>
                </a:ext>
              </a:extLst>
            </p:cNvPr>
            <p:cNvSpPr/>
            <p:nvPr/>
          </p:nvSpPr>
          <p:spPr>
            <a:xfrm>
              <a:off x="7075860" y="4177425"/>
              <a:ext cx="1872000" cy="1872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cs typeface="Cerebri Sans" panose="020B0604020202020204" charset="0"/>
                </a:rPr>
                <a:t>Sustained engagement</a:t>
              </a:r>
              <a:endParaRPr lang="en-GB" sz="2000" b="1">
                <a:solidFill>
                  <a:schemeClr val="bg1"/>
                </a:solidFill>
                <a:cs typeface="Cerebri Sans" panose="020B0604020202020204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D7F4FFD-10C7-DFCC-A748-3C795E9C9F4F}"/>
                </a:ext>
              </a:extLst>
            </p:cNvPr>
            <p:cNvSpPr/>
            <p:nvPr/>
          </p:nvSpPr>
          <p:spPr>
            <a:xfrm>
              <a:off x="5221467" y="2509875"/>
              <a:ext cx="2160000" cy="2160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3200">
                  <a:solidFill>
                    <a:schemeClr val="tx1"/>
                  </a:solidFill>
                  <a:latin typeface="Cerebri Sans" panose="020B0604020202020204" charset="0"/>
                  <a:cs typeface="Cerebri Sans" panose="020B0604020202020204" charset="0"/>
                </a:rPr>
                <a:t>System change</a:t>
              </a:r>
              <a:endParaRPr lang="en-GB" sz="3200">
                <a:solidFill>
                  <a:schemeClr val="tx1"/>
                </a:solidFill>
                <a:latin typeface="Cerebri Sans" panose="020B0604020202020204" charset="0"/>
                <a:cs typeface="Cerebri Sans" panose="020B060402020202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76039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0C82C-750A-0D82-3CED-4F11E78869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Social engagement</a:t>
            </a:r>
            <a:endParaRPr lang="en-GB"/>
          </a:p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9B2F2A-F34B-EA52-E2C4-CF0574021D3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76262" y="1728000"/>
            <a:ext cx="7983538" cy="3888000"/>
          </a:xfrm>
        </p:spPr>
        <p:txBody>
          <a:bodyPr/>
          <a:lstStyle/>
          <a:p>
            <a:pPr marL="533400" indent="-533400">
              <a:buBlip>
                <a:blip r:embed="rId2"/>
              </a:buBlip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Work Sans" pitchFamily="2" charset="0"/>
                <a:ea typeface="+mn-ea"/>
                <a:cs typeface="+mn-cs"/>
              </a:rPr>
              <a:t>Build a relationship with you and your partners</a:t>
            </a:r>
          </a:p>
          <a:p>
            <a:pPr marL="533400" indent="-533400">
              <a:buBlip>
                <a:blip r:embed="rId2"/>
              </a:buBlip>
              <a:defRPr/>
            </a:pPr>
            <a:r>
              <a:rPr lang="en-GB" sz="2800">
                <a:latin typeface="Work Sans" pitchFamily="2" charset="0"/>
              </a:rPr>
              <a:t>Needs to be face-to-face: tacit and explicit knowledge</a:t>
            </a:r>
          </a:p>
          <a:p>
            <a:pPr marL="533400" indent="-533400">
              <a:buBlip>
                <a:blip r:embed="rId2"/>
              </a:buBlip>
              <a:defRPr/>
            </a:pPr>
            <a:r>
              <a:rPr lang="en-GB" sz="2800">
                <a:latin typeface="Work Sans" pitchFamily="2" charset="0"/>
              </a:rPr>
              <a:t>Involve service users and deliverers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345E79A-BAFA-1F4B-0397-3D49F3927F93}"/>
              </a:ext>
            </a:extLst>
          </p:cNvPr>
          <p:cNvSpPr>
            <a:spLocks noChangeAspect="1"/>
          </p:cNvSpPr>
          <p:nvPr/>
        </p:nvSpPr>
        <p:spPr>
          <a:xfrm>
            <a:off x="10031738" y="576000"/>
            <a:ext cx="1584000" cy="1584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>
                <a:solidFill>
                  <a:schemeClr val="bg1"/>
                </a:solidFill>
                <a:cs typeface="Cerebri Sans" panose="020B0604020202020204" charset="0"/>
              </a:rPr>
              <a:t>Social engagement</a:t>
            </a:r>
            <a:endParaRPr lang="en-GB" sz="1400" b="1">
              <a:solidFill>
                <a:schemeClr val="bg1"/>
              </a:solidFill>
              <a:cs typeface="Cerebri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2959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0C82C-750A-0D82-3CED-4F11E78869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Situated engagement</a:t>
            </a:r>
            <a:endParaRPr lang="en-GB"/>
          </a:p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9B2F2A-F34B-EA52-E2C4-CF0574021D3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76262" y="1728000"/>
            <a:ext cx="7716838" cy="3888000"/>
          </a:xfrm>
        </p:spPr>
        <p:txBody>
          <a:bodyPr/>
          <a:lstStyle/>
          <a:p>
            <a:pPr marL="533400" indent="-533400">
              <a:buBlip>
                <a:blip r:embed="rId2"/>
              </a:buBlip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Work Sans" pitchFamily="2" charset="0"/>
                <a:ea typeface="+mn-ea"/>
                <a:cs typeface="+mn-cs"/>
              </a:rPr>
              <a:t>Get to know you and your reality</a:t>
            </a:r>
          </a:p>
          <a:p>
            <a:pPr marL="533400" indent="-533400">
              <a:buBlip>
                <a:blip r:embed="rId2"/>
              </a:buBlip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Work Sans" pitchFamily="2" charset="0"/>
                <a:ea typeface="+mn-ea"/>
                <a:cs typeface="+mn-cs"/>
              </a:rPr>
              <a:t>What is your context? Understand it and that of your partners – and you of each other</a:t>
            </a:r>
          </a:p>
          <a:p>
            <a:pPr marL="533400" indent="-533400">
              <a:buBlip>
                <a:blip r:embed="rId2"/>
              </a:buBlip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Work Sans" pitchFamily="2" charset="0"/>
                <a:ea typeface="+mn-ea"/>
                <a:cs typeface="+mn-cs"/>
              </a:rPr>
              <a:t>Recognise the context may change – and that we need to work with that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72DAE83-359B-EF2B-7813-D908CBF7BAC3}"/>
              </a:ext>
            </a:extLst>
          </p:cNvPr>
          <p:cNvSpPr>
            <a:spLocks noChangeAspect="1"/>
          </p:cNvSpPr>
          <p:nvPr/>
        </p:nvSpPr>
        <p:spPr>
          <a:xfrm>
            <a:off x="10031738" y="576000"/>
            <a:ext cx="1584000" cy="1584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>
                <a:solidFill>
                  <a:schemeClr val="bg1"/>
                </a:solidFill>
                <a:cs typeface="Cerebri Sans" panose="020B0604020202020204" charset="0"/>
              </a:rPr>
              <a:t>Situated engagement</a:t>
            </a:r>
            <a:endParaRPr lang="en-GB" sz="1200" b="1">
              <a:solidFill>
                <a:schemeClr val="bg1"/>
              </a:solidFill>
              <a:cs typeface="Cerebri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5128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0C82C-750A-0D82-3CED-4F11E78869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Sustained engagement</a:t>
            </a:r>
            <a:endParaRPr lang="en-GB"/>
          </a:p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9B2F2A-F34B-EA52-E2C4-CF0574021D3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76262" y="1728000"/>
            <a:ext cx="7767638" cy="3888000"/>
          </a:xfrm>
        </p:spPr>
        <p:txBody>
          <a:bodyPr/>
          <a:lstStyle/>
          <a:p>
            <a:pPr marL="533400" indent="-533400">
              <a:buBlip>
                <a:blip r:embed="rId2"/>
              </a:buBlip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Work Sans" pitchFamily="2" charset="0"/>
                <a:ea typeface="+mn-ea"/>
                <a:cs typeface="+mn-cs"/>
              </a:rPr>
              <a:t>Don’t forget the small stuff – the quick wins for you</a:t>
            </a:r>
          </a:p>
          <a:p>
            <a:pPr marL="533400" indent="-533400">
              <a:buBlip>
                <a:blip r:embed="rId2"/>
              </a:buBlip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Work Sans" pitchFamily="2" charset="0"/>
                <a:ea typeface="+mn-ea"/>
                <a:cs typeface="+mn-cs"/>
              </a:rPr>
              <a:t>Stick with it – and you – for the long term (2020–2029)</a:t>
            </a:r>
          </a:p>
          <a:p>
            <a:pPr marL="533400" indent="-533400">
              <a:buBlip>
                <a:blip r:embed="rId2"/>
              </a:buBlip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Work Sans" pitchFamily="2" charset="0"/>
                <a:ea typeface="+mn-ea"/>
                <a:cs typeface="+mn-cs"/>
              </a:rPr>
              <a:t>Build trust and allow for reflection and to respond to issues as they arise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F650847-7EBA-753A-1977-941EB984B6A3}"/>
              </a:ext>
            </a:extLst>
          </p:cNvPr>
          <p:cNvSpPr>
            <a:spLocks noChangeAspect="1"/>
          </p:cNvSpPr>
          <p:nvPr/>
        </p:nvSpPr>
        <p:spPr>
          <a:xfrm>
            <a:off x="10031738" y="576000"/>
            <a:ext cx="1584000" cy="158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>
                <a:solidFill>
                  <a:schemeClr val="bg1"/>
                </a:solidFill>
                <a:cs typeface="Cerebri Sans" panose="020B0604020202020204" charset="0"/>
              </a:rPr>
              <a:t>Sustained engagement</a:t>
            </a:r>
            <a:endParaRPr lang="en-GB" sz="1400" b="1">
              <a:solidFill>
                <a:schemeClr val="bg1"/>
              </a:solidFill>
              <a:cs typeface="Cerebri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6479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0C82C-750A-0D82-3CED-4F11E78869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System change</a:t>
            </a:r>
            <a:endParaRPr lang="en-GB"/>
          </a:p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9B2F2A-F34B-EA52-E2C4-CF0574021D3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76262" y="1728000"/>
            <a:ext cx="9329738" cy="3888000"/>
          </a:xfrm>
        </p:spPr>
        <p:txBody>
          <a:bodyPr/>
          <a:lstStyle/>
          <a:p>
            <a:pPr marL="533400" indent="-533400">
              <a:buBlip>
                <a:blip r:embed="rId2"/>
              </a:buBlip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Work Sans" pitchFamily="2" charset="0"/>
                <a:ea typeface="+mn-ea"/>
                <a:cs typeface="+mn-cs"/>
              </a:rPr>
              <a:t>Think holistically</a:t>
            </a:r>
          </a:p>
          <a:p>
            <a:pPr marL="533400" indent="-533400">
              <a:buBlip>
                <a:blip r:embed="rId2"/>
              </a:buBlip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Work Sans" pitchFamily="2" charset="0"/>
                <a:ea typeface="+mn-ea"/>
                <a:cs typeface="+mn-cs"/>
              </a:rPr>
              <a:t>Think behaviours</a:t>
            </a:r>
          </a:p>
          <a:p>
            <a:pPr marL="533400" indent="-533400">
              <a:buBlip>
                <a:blip r:embed="rId2"/>
              </a:buBlip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Work Sans" pitchFamily="2" charset="0"/>
                <a:ea typeface="+mn-ea"/>
                <a:cs typeface="+mn-cs"/>
              </a:rPr>
              <a:t>Think everyone!</a:t>
            </a:r>
            <a:r>
              <a:rPr lang="en-GB" sz="2800">
                <a:latin typeface="Work Sans" pitchFamily="2" charset="0"/>
              </a:rPr>
              <a:t> </a:t>
            </a:r>
            <a:endParaRPr kumimoji="0" lang="en-GB" sz="2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Work Sans" pitchFamily="2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C00CEC-130F-92CC-2309-B856127D0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9738" y="576000"/>
            <a:ext cx="2376000" cy="23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9554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0C82C-750A-0D82-3CED-4F11E78869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Work Sans" pitchFamily="2" charset="0"/>
                <a:ea typeface="+mn-ea"/>
                <a:cs typeface="+mn-cs"/>
              </a:rPr>
              <a:t>A system isn’t the actions of any one part, project or organisation – it’s how they all behave</a:t>
            </a:r>
          </a:p>
          <a:p>
            <a:pPr marL="0" indent="0">
              <a:buNone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Work Sans" pitchFamily="2" charset="0"/>
                <a:ea typeface="+mn-ea"/>
                <a:cs typeface="+mn-cs"/>
              </a:rPr>
              <a:t>Julian Corner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Work Sans" pitchFamily="2" charset="0"/>
                <a:ea typeface="+mn-ea"/>
                <a:cs typeface="+mn-cs"/>
              </a:rPr>
              <a:t>, CEO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Work Sans" pitchFamily="2" charset="0"/>
                <a:ea typeface="+mn-ea"/>
                <a:cs typeface="+mn-cs"/>
              </a:rPr>
              <a:t>Lankelly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Work Sans" pitchFamily="2" charset="0"/>
                <a:ea typeface="+mn-ea"/>
                <a:cs typeface="+mn-cs"/>
              </a:rPr>
              <a:t> Chase</a:t>
            </a:r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2834236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3A5DF880-27D4-CCC5-F368-B789EF0EAC09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 rotWithShape="1">
          <a:blip r:embed="rId2"/>
          <a:srcRect l="17967" r="22378" b="9620"/>
          <a:stretch/>
        </p:blipFill>
        <p:spPr>
          <a:xfrm>
            <a:off x="-1653" y="0"/>
            <a:ext cx="6866477" cy="6872514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510AC2-FE03-D327-74F9-CB36C0DE2D79}"/>
              </a:ext>
            </a:extLst>
          </p:cNvPr>
          <p:cNvSpPr txBox="1">
            <a:spLocks/>
          </p:cNvSpPr>
          <p:nvPr/>
        </p:nvSpPr>
        <p:spPr>
          <a:xfrm>
            <a:off x="7200000" y="1296000"/>
            <a:ext cx="4098702" cy="320571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7200">
                <a:solidFill>
                  <a:srgbClr val="F4BC2F"/>
                </a:solidFill>
                <a:latin typeface="Cerebri Sans Pro Bold" panose="00000800000000000000" pitchFamily="50" charset="0"/>
              </a:rPr>
              <a:t>Why</a:t>
            </a:r>
            <a:r>
              <a:rPr lang="en-US" sz="7200">
                <a:latin typeface="+mj-lt"/>
              </a:rPr>
              <a:t> </a:t>
            </a:r>
            <a:r>
              <a:rPr lang="en-US" sz="7200">
                <a:solidFill>
                  <a:schemeClr val="bg1"/>
                </a:solidFill>
                <a:latin typeface="+mj-lt"/>
              </a:rPr>
              <a:t>are we doing this?</a:t>
            </a:r>
            <a:endParaRPr lang="en-GB" sz="720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886166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2C1580D-7DA8-0F2A-EE1A-C134A97E8E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/>
              <a:t>Example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0FFAC6-5585-0A2D-F4CD-A4E421AF607F}"/>
              </a:ext>
            </a:extLst>
          </p:cNvPr>
          <p:cNvSpPr txBox="1"/>
          <p:nvPr/>
        </p:nvSpPr>
        <p:spPr>
          <a:xfrm>
            <a:off x="4889500" y="2647434"/>
            <a:ext cx="2273300" cy="110799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GB" sz="7200">
                <a:solidFill>
                  <a:schemeClr val="bg1"/>
                </a:solidFill>
                <a:latin typeface="+mj-lt"/>
              </a:rPr>
              <a:t>Cafe</a:t>
            </a:r>
          </a:p>
        </p:txBody>
      </p:sp>
    </p:spTree>
    <p:extLst>
      <p:ext uri="{BB962C8B-B14F-4D97-AF65-F5344CB8AC3E}">
        <p14:creationId xmlns:p14="http://schemas.microsoft.com/office/powerpoint/2010/main" val="19101791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00FFAC6-5585-0A2D-F4CD-A4E421AF607F}"/>
              </a:ext>
            </a:extLst>
          </p:cNvPr>
          <p:cNvSpPr txBox="1"/>
          <p:nvPr/>
        </p:nvSpPr>
        <p:spPr>
          <a:xfrm>
            <a:off x="1641513" y="1923039"/>
            <a:ext cx="8785022" cy="227754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spcAft>
                <a:spcPts val="2400"/>
              </a:spcAft>
            </a:pPr>
            <a:r>
              <a:rPr lang="en-GB" sz="7200">
                <a:solidFill>
                  <a:schemeClr val="bg1"/>
                </a:solidFill>
                <a:latin typeface="+mj-lt"/>
              </a:rPr>
              <a:t>Thank you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Join the discussion online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5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#LocalChange</a:t>
            </a:r>
          </a:p>
        </p:txBody>
      </p:sp>
    </p:spTree>
    <p:extLst>
      <p:ext uri="{BB962C8B-B14F-4D97-AF65-F5344CB8AC3E}">
        <p14:creationId xmlns:p14="http://schemas.microsoft.com/office/powerpoint/2010/main" val="25518531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00FFAC6-5585-0A2D-F4CD-A4E421AF607F}"/>
              </a:ext>
            </a:extLst>
          </p:cNvPr>
          <p:cNvSpPr txBox="1"/>
          <p:nvPr/>
        </p:nvSpPr>
        <p:spPr>
          <a:xfrm>
            <a:off x="544285" y="949262"/>
            <a:ext cx="11103430" cy="447814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spcAft>
                <a:spcPts val="2400"/>
              </a:spcAft>
            </a:pPr>
            <a:r>
              <a:rPr lang="en-GB" sz="7200" dirty="0">
                <a:solidFill>
                  <a:schemeClr val="bg1"/>
                </a:solidFill>
                <a:latin typeface="+mj-lt"/>
              </a:rPr>
              <a:t>Break</a:t>
            </a:r>
          </a:p>
          <a:p>
            <a:pPr algn="ctr">
              <a:spcAft>
                <a:spcPts val="4200"/>
              </a:spcAft>
            </a:pPr>
            <a:r>
              <a:rPr lang="en-GB" sz="5400" dirty="0">
                <a:solidFill>
                  <a:schemeClr val="bg1"/>
                </a:solidFill>
                <a:latin typeface="+mj-lt"/>
              </a:rPr>
              <a:t>see you back in 10 minutes</a:t>
            </a:r>
            <a:br>
              <a:rPr lang="en-GB" sz="5400" dirty="0">
                <a:solidFill>
                  <a:schemeClr val="bg1"/>
                </a:solidFill>
                <a:latin typeface="+mj-lt"/>
              </a:rPr>
            </a:br>
            <a:r>
              <a:rPr lang="en-GB" sz="5400" b="1" dirty="0">
                <a:solidFill>
                  <a:schemeClr val="accent4"/>
                </a:solidFill>
                <a:latin typeface="+mj-lt"/>
              </a:rPr>
              <a:t>at 15.10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Join the discussion online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5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#LocalChange</a:t>
            </a:r>
          </a:p>
        </p:txBody>
      </p:sp>
    </p:spTree>
    <p:extLst>
      <p:ext uri="{BB962C8B-B14F-4D97-AF65-F5344CB8AC3E}">
        <p14:creationId xmlns:p14="http://schemas.microsoft.com/office/powerpoint/2010/main" val="36761545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00FFAC6-5585-0A2D-F4CD-A4E421AF607F}"/>
              </a:ext>
            </a:extLst>
          </p:cNvPr>
          <p:cNvSpPr txBox="1"/>
          <p:nvPr/>
        </p:nvSpPr>
        <p:spPr>
          <a:xfrm>
            <a:off x="1641513" y="1303607"/>
            <a:ext cx="8785022" cy="227754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spcAft>
                <a:spcPts val="2400"/>
              </a:spcAft>
            </a:pPr>
            <a:r>
              <a:rPr lang="en-GB" sz="7200" dirty="0">
                <a:solidFill>
                  <a:schemeClr val="bg1"/>
                </a:solidFill>
                <a:latin typeface="+mj-lt"/>
              </a:rPr>
              <a:t>Thank you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Sign up for our monthly newsletter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5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ork Sans"/>
                <a:ea typeface="+mn-ea"/>
                <a:cs typeface="+mn-cs"/>
              </a:rPr>
              <a:t>https://bit.ly/LBFsubscribe</a:t>
            </a:r>
          </a:p>
        </p:txBody>
      </p:sp>
      <p:pic>
        <p:nvPicPr>
          <p:cNvPr id="3" name="Picture 2" descr="A qr code with a white background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0F1F9A72-AEC3-A638-E38B-39E29DA9E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3713" y="3656221"/>
            <a:ext cx="1564574" cy="15645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ED0529-B4F0-48B1-715E-876EDFC99AAA}"/>
              </a:ext>
            </a:extLst>
          </p:cNvPr>
          <p:cNvSpPr txBox="1"/>
          <p:nvPr/>
        </p:nvSpPr>
        <p:spPr>
          <a:xfrm>
            <a:off x="1969758" y="6386797"/>
            <a:ext cx="6096000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GB" sz="1400" b="0" i="0">
                <a:solidFill>
                  <a:schemeClr val="bg1"/>
                </a:solidFill>
                <a:effectLst/>
                <a:latin typeface="+mn-lt"/>
              </a:rPr>
              <a:t>Join the discussion online #LocalChange</a:t>
            </a:r>
            <a:endParaRPr lang="en-GB" sz="140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99373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64B55BE-93AE-5611-21F3-E86A25844B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6000" y="576000"/>
            <a:ext cx="8625150" cy="655493"/>
          </a:xfrm>
        </p:spPr>
        <p:txBody>
          <a:bodyPr/>
          <a:lstStyle/>
          <a:p>
            <a:r>
              <a:rPr lang="en-GB"/>
              <a:t>We’re facing multiple crises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9983A12-0376-6457-8A09-4740F3D9D28F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>
              <a:buBlip>
                <a:blip r:embed="rId2"/>
              </a:buBlip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Work Sans" pitchFamily="2" charset="0"/>
                <a:ea typeface="+mn-ea"/>
                <a:cs typeface="+mn-cs"/>
              </a:rPr>
              <a:t>More than 10 years of austerity</a:t>
            </a:r>
          </a:p>
          <a:p>
            <a:pPr>
              <a:buBlip>
                <a:blip r:embed="rId2"/>
              </a:buBlip>
            </a:pPr>
            <a:r>
              <a:rPr lang="en-GB">
                <a:latin typeface="Work Sans" pitchFamily="2" charset="0"/>
              </a:rPr>
              <a:t>Brexit and the impact from it</a:t>
            </a:r>
          </a:p>
          <a:p>
            <a:pPr>
              <a:buBlip>
                <a:blip r:embed="rId2"/>
              </a:buBlip>
            </a:pPr>
            <a:r>
              <a:rPr lang="en-GB">
                <a:latin typeface="Work Sans" pitchFamily="2" charset="0"/>
              </a:rPr>
              <a:t>Covid and national lockdowns </a:t>
            </a:r>
          </a:p>
          <a:p>
            <a:pPr>
              <a:buBlip>
                <a:blip r:embed="rId2"/>
              </a:buBlip>
            </a:pPr>
            <a:r>
              <a:rPr lang="en-GB">
                <a:latin typeface="Work Sans" pitchFamily="2" charset="0"/>
              </a:rPr>
              <a:t>Escalating cost of living</a:t>
            </a:r>
          </a:p>
          <a:p>
            <a:pPr>
              <a:buBlip>
                <a:blip r:embed="rId2"/>
              </a:buBlip>
            </a:pPr>
            <a:r>
              <a:rPr lang="en-GB">
                <a:latin typeface="Work Sans" pitchFamily="2" charset="0"/>
              </a:rPr>
              <a:t>Social security reform</a:t>
            </a:r>
          </a:p>
          <a:p>
            <a:pPr>
              <a:buBlip>
                <a:blip r:embed="rId2"/>
              </a:buBlip>
            </a:pPr>
            <a:r>
              <a:rPr lang="en-GB">
                <a:latin typeface="Work Sans" pitchFamily="2" charset="0"/>
              </a:rPr>
              <a:t>World events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B117D3-4CB3-C329-56A5-508618151A27}"/>
              </a:ext>
            </a:extLst>
          </p:cNvPr>
          <p:cNvSpPr txBox="1"/>
          <p:nvPr/>
        </p:nvSpPr>
        <p:spPr>
          <a:xfrm rot="19957749">
            <a:off x="3810771" y="4196690"/>
            <a:ext cx="2870200" cy="540000"/>
          </a:xfrm>
          <a:prstGeom prst="rect">
            <a:avLst/>
          </a:prstGeom>
          <a:solidFill>
            <a:schemeClr val="tx2">
              <a:alpha val="93000"/>
            </a:schemeClr>
          </a:solidFill>
        </p:spPr>
        <p:txBody>
          <a:bodyPr wrap="square" lIns="72000" tIns="108000" rIns="72000" bIns="72000" rtlCol="0">
            <a:noAutofit/>
          </a:bodyPr>
          <a:lstStyle/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GB" b="1">
                <a:solidFill>
                  <a:schemeClr val="bg1"/>
                </a:solidFill>
              </a:rPr>
              <a:t>Austerity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971C1D-047F-AF90-A58F-6BDB69D542CE}"/>
              </a:ext>
            </a:extLst>
          </p:cNvPr>
          <p:cNvSpPr txBox="1"/>
          <p:nvPr/>
        </p:nvSpPr>
        <p:spPr>
          <a:xfrm rot="18980472">
            <a:off x="5487731" y="3879151"/>
            <a:ext cx="2870200" cy="576000"/>
          </a:xfrm>
          <a:prstGeom prst="rect">
            <a:avLst/>
          </a:prstGeom>
          <a:solidFill>
            <a:schemeClr val="accent1">
              <a:alpha val="93000"/>
            </a:schemeClr>
          </a:solidFill>
        </p:spPr>
        <p:txBody>
          <a:bodyPr wrap="square" lIns="72000" tIns="108000" rIns="72000" bIns="72000" rtlCol="0">
            <a:noAutofit/>
          </a:bodyPr>
          <a:lstStyle/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GB" b="1">
                <a:solidFill>
                  <a:schemeClr val="bg1"/>
                </a:solidFill>
              </a:rPr>
              <a:t>Brexit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230CCA-DF6B-6247-7A56-90F72055CB61}"/>
              </a:ext>
            </a:extLst>
          </p:cNvPr>
          <p:cNvSpPr txBox="1"/>
          <p:nvPr/>
        </p:nvSpPr>
        <p:spPr>
          <a:xfrm rot="17462409">
            <a:off x="6809943" y="3635430"/>
            <a:ext cx="2870200" cy="576000"/>
          </a:xfrm>
          <a:prstGeom prst="rect">
            <a:avLst/>
          </a:prstGeom>
          <a:solidFill>
            <a:schemeClr val="accent2">
              <a:alpha val="93000"/>
            </a:schemeClr>
          </a:solidFill>
        </p:spPr>
        <p:txBody>
          <a:bodyPr wrap="square" lIns="72000" tIns="108000" rIns="72000" bIns="72000" rtlCol="0">
            <a:noAutofit/>
          </a:bodyPr>
          <a:lstStyle/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GB" b="1">
                <a:solidFill>
                  <a:schemeClr val="bg1"/>
                </a:solidFill>
              </a:rPr>
              <a:t>Covid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EA2754-0674-F0A7-4558-27629F22A5D2}"/>
              </a:ext>
            </a:extLst>
          </p:cNvPr>
          <p:cNvSpPr txBox="1"/>
          <p:nvPr/>
        </p:nvSpPr>
        <p:spPr>
          <a:xfrm rot="16996588">
            <a:off x="7599711" y="3615364"/>
            <a:ext cx="2870200" cy="576000"/>
          </a:xfrm>
          <a:prstGeom prst="rect">
            <a:avLst/>
          </a:prstGeom>
          <a:solidFill>
            <a:schemeClr val="bg2">
              <a:alpha val="93000"/>
            </a:schemeClr>
          </a:solidFill>
        </p:spPr>
        <p:txBody>
          <a:bodyPr wrap="square" lIns="72000" tIns="108000" rIns="72000" bIns="72000" rtlCol="0">
            <a:noAutofit/>
          </a:bodyPr>
          <a:lstStyle/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GB" b="1"/>
              <a:t>Cost of living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42F7C3-88DE-BB50-A719-8F87165F8A13}"/>
              </a:ext>
            </a:extLst>
          </p:cNvPr>
          <p:cNvSpPr txBox="1"/>
          <p:nvPr/>
        </p:nvSpPr>
        <p:spPr>
          <a:xfrm rot="16623313">
            <a:off x="8357669" y="3626945"/>
            <a:ext cx="2870200" cy="576000"/>
          </a:xfrm>
          <a:prstGeom prst="rect">
            <a:avLst/>
          </a:prstGeom>
          <a:solidFill>
            <a:schemeClr val="accent4">
              <a:alpha val="93000"/>
            </a:schemeClr>
          </a:solidFill>
        </p:spPr>
        <p:txBody>
          <a:bodyPr wrap="square" lIns="72000" tIns="108000" rIns="72000" bIns="72000" rtlCol="0">
            <a:noAutofit/>
          </a:bodyPr>
          <a:lstStyle/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GB" b="1"/>
              <a:t>Social security reform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054B00-BFAC-AACE-C197-09BF8FC0E0EC}"/>
              </a:ext>
            </a:extLst>
          </p:cNvPr>
          <p:cNvSpPr txBox="1"/>
          <p:nvPr/>
        </p:nvSpPr>
        <p:spPr>
          <a:xfrm rot="16200000">
            <a:off x="9221416" y="3651452"/>
            <a:ext cx="2870200" cy="576000"/>
          </a:xfrm>
          <a:prstGeom prst="rect">
            <a:avLst/>
          </a:prstGeom>
          <a:solidFill>
            <a:schemeClr val="accent3">
              <a:alpha val="93000"/>
            </a:schemeClr>
          </a:solidFill>
        </p:spPr>
        <p:txBody>
          <a:bodyPr wrap="square" lIns="72000" tIns="108000" rIns="72000" bIns="72000" rtlCol="0">
            <a:noAutofit/>
          </a:bodyPr>
          <a:lstStyle/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en-GB" b="1">
                <a:solidFill>
                  <a:schemeClr val="bg1"/>
                </a:solidFill>
              </a:rPr>
              <a:t>World events</a:t>
            </a:r>
          </a:p>
        </p:txBody>
      </p:sp>
    </p:spTree>
    <p:extLst>
      <p:ext uri="{BB962C8B-B14F-4D97-AF65-F5344CB8AC3E}">
        <p14:creationId xmlns:p14="http://schemas.microsoft.com/office/powerpoint/2010/main" val="37498833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D8EC95C3-5E01-9708-4DFE-4CC6A60CC47B}"/>
              </a:ext>
            </a:extLst>
          </p:cNvPr>
          <p:cNvSpPr/>
          <p:nvPr/>
        </p:nvSpPr>
        <p:spPr>
          <a:xfrm flipV="1">
            <a:off x="6977600" y="2390574"/>
            <a:ext cx="4592097" cy="1038426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64B55BE-93AE-5611-21F3-E86A25844B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6000" y="576000"/>
            <a:ext cx="8625150" cy="655493"/>
          </a:xfrm>
        </p:spPr>
        <p:txBody>
          <a:bodyPr/>
          <a:lstStyle/>
          <a:p>
            <a:r>
              <a:rPr lang="en-US"/>
              <a:t>Under pressure and underfunded</a:t>
            </a:r>
            <a:endParaRPr lang="en-GB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9983A12-0376-6457-8A09-4740F3D9D28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76261" y="1728000"/>
            <a:ext cx="5953518" cy="3888000"/>
          </a:xfrm>
        </p:spPr>
        <p:txBody>
          <a:bodyPr/>
          <a:lstStyle/>
          <a:p>
            <a:pPr>
              <a:buBlip>
                <a:blip r:embed="rId2"/>
              </a:buBlip>
            </a:pPr>
            <a:r>
              <a:rPr lang="en-US">
                <a:latin typeface="Work Sans" pitchFamily="2" charset="0"/>
              </a:rPr>
              <a:t>Demand for services is going up</a:t>
            </a:r>
          </a:p>
          <a:p>
            <a:pPr>
              <a:buBlip>
                <a:blip r:embed="rId2"/>
              </a:buBlip>
            </a:pPr>
            <a:r>
              <a:rPr lang="en-US">
                <a:latin typeface="Work Sans" pitchFamily="2" charset="0"/>
              </a:rPr>
              <a:t>Issues people face are getting more complex</a:t>
            </a:r>
          </a:p>
          <a:p>
            <a:pPr>
              <a:buBlip>
                <a:blip r:embed="rId2"/>
              </a:buBlip>
            </a:pPr>
            <a:r>
              <a:rPr lang="en-US">
                <a:latin typeface="Work Sans" pitchFamily="2" charset="0"/>
              </a:rPr>
              <a:t>Yet, there is less money in the public sector</a:t>
            </a:r>
          </a:p>
          <a:p>
            <a:pPr>
              <a:buBlip>
                <a:blip r:embed="rId2"/>
              </a:buBlip>
            </a:pPr>
            <a:r>
              <a:rPr lang="en-US">
                <a:latin typeface="Work Sans" pitchFamily="2" charset="0"/>
              </a:rPr>
              <a:t>Essential services best provided at community level</a:t>
            </a:r>
          </a:p>
          <a:p>
            <a:pPr>
              <a:buBlip>
                <a:blip r:embed="rId2"/>
              </a:buBlip>
            </a:pPr>
            <a:r>
              <a:rPr lang="en-US">
                <a:latin typeface="Work Sans" pitchFamily="2" charset="0"/>
              </a:rPr>
              <a:t>Community led organisations lack income diversification</a:t>
            </a:r>
          </a:p>
          <a:p>
            <a:pPr>
              <a:buBlip>
                <a:blip r:embed="rId2"/>
              </a:buBlip>
            </a:pPr>
            <a:r>
              <a:rPr lang="en-US">
                <a:latin typeface="Work Sans" pitchFamily="2" charset="0"/>
              </a:rPr>
              <a:t>Commissioning </a:t>
            </a:r>
            <a:r>
              <a:rPr lang="en-GB">
                <a:latin typeface="Work Sans" pitchFamily="2" charset="0"/>
              </a:rPr>
              <a:t>favours</a:t>
            </a:r>
            <a:r>
              <a:rPr lang="en-US">
                <a:latin typeface="Work Sans" pitchFamily="2" charset="0"/>
              </a:rPr>
              <a:t> larger organisations</a:t>
            </a:r>
            <a:r>
              <a:rPr lang="en-GB">
                <a:latin typeface="Work Sans" pitchFamily="2" charset="0"/>
              </a:rPr>
              <a:t> </a:t>
            </a:r>
            <a:endParaRPr lang="en-US">
              <a:latin typeface="Work Sans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D81814-6AB8-F8EA-BF10-4F2F446A1C0A}"/>
              </a:ext>
            </a:extLst>
          </p:cNvPr>
          <p:cNvSpPr txBox="1"/>
          <p:nvPr/>
        </p:nvSpPr>
        <p:spPr>
          <a:xfrm>
            <a:off x="7900259" y="5234054"/>
            <a:ext cx="282298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Challenges for small charities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69454B-B1A1-10F6-087B-3DDE89733A47}"/>
              </a:ext>
            </a:extLst>
          </p:cNvPr>
          <p:cNvSpPr txBox="1"/>
          <p:nvPr/>
        </p:nvSpPr>
        <p:spPr>
          <a:xfrm>
            <a:off x="6529779" y="1728000"/>
            <a:ext cx="113245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>
                <a:latin typeface="Calibri" panose="020F0502020204030204"/>
              </a:rPr>
              <a:t>Demand for services</a:t>
            </a:r>
            <a:endParaRPr kumimoji="0" lang="en-GB" sz="18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2EB9ADC-6089-F0F1-86EF-71AEBBAF1800}"/>
              </a:ext>
            </a:extLst>
          </p:cNvPr>
          <p:cNvCxnSpPr>
            <a:cxnSpLocks/>
          </p:cNvCxnSpPr>
          <p:nvPr/>
        </p:nvCxnSpPr>
        <p:spPr>
          <a:xfrm>
            <a:off x="7159100" y="3429000"/>
            <a:ext cx="4207400" cy="0"/>
          </a:xfrm>
          <a:prstGeom prst="straightConnector1">
            <a:avLst/>
          </a:prstGeom>
          <a:ln w="41275">
            <a:solidFill>
              <a:schemeClr val="accent3"/>
            </a:solidFill>
            <a:prstDash val="dash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1B05781-60D2-A03A-5A35-CBAB3BA6942E}"/>
              </a:ext>
            </a:extLst>
          </p:cNvPr>
          <p:cNvCxnSpPr>
            <a:cxnSpLocks/>
          </p:cNvCxnSpPr>
          <p:nvPr/>
        </p:nvCxnSpPr>
        <p:spPr>
          <a:xfrm flipV="1">
            <a:off x="7159100" y="2616200"/>
            <a:ext cx="4207400" cy="2261103"/>
          </a:xfrm>
          <a:prstGeom prst="straightConnector1">
            <a:avLst/>
          </a:prstGeom>
          <a:ln w="76200">
            <a:solidFill>
              <a:schemeClr val="tx2">
                <a:alpha val="90000"/>
              </a:schemeClr>
            </a:solidFill>
            <a:round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DF8DBD37-5DE0-F3C2-A4D4-FA5C5D1F5543}"/>
              </a:ext>
            </a:extLst>
          </p:cNvPr>
          <p:cNvCxnSpPr>
            <a:cxnSpLocks/>
          </p:cNvCxnSpPr>
          <p:nvPr/>
        </p:nvCxnSpPr>
        <p:spPr>
          <a:xfrm>
            <a:off x="6977600" y="5619628"/>
            <a:ext cx="4592100" cy="0"/>
          </a:xfrm>
          <a:prstGeom prst="straightConnector1">
            <a:avLst/>
          </a:prstGeom>
          <a:ln w="50800">
            <a:solidFill>
              <a:schemeClr val="tx1"/>
            </a:solidFill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65A5DB3-F872-FE7B-1A1E-9534784DB3D9}"/>
              </a:ext>
            </a:extLst>
          </p:cNvPr>
          <p:cNvCxnSpPr>
            <a:cxnSpLocks/>
          </p:cNvCxnSpPr>
          <p:nvPr/>
        </p:nvCxnSpPr>
        <p:spPr>
          <a:xfrm flipV="1">
            <a:off x="6977600" y="2341352"/>
            <a:ext cx="0" cy="3278276"/>
          </a:xfrm>
          <a:prstGeom prst="straightConnector1">
            <a:avLst/>
          </a:prstGeom>
          <a:ln w="50800">
            <a:solidFill>
              <a:schemeClr val="tx1"/>
            </a:solidFill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88235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ED8A3B1-1851-8594-3AD4-1E9A652D47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56996" y="1100442"/>
            <a:ext cx="5030711" cy="439321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64B55BE-93AE-5611-21F3-E86A25844B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6000" y="576000"/>
            <a:ext cx="8625150" cy="655493"/>
          </a:xfrm>
        </p:spPr>
        <p:txBody>
          <a:bodyPr/>
          <a:lstStyle/>
          <a:p>
            <a:r>
              <a: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rgbClr val="128676"/>
                </a:solidFill>
                <a:effectLst/>
                <a:uLnTx/>
                <a:uFillTx/>
                <a:latin typeface="Cerebri Sans Book" panose="00000500000000000000" pitchFamily="2" charset="0"/>
                <a:ea typeface="+mn-ea"/>
                <a:cs typeface="+mn-cs"/>
              </a:rPr>
              <a:t>Drivers</a:t>
            </a:r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530B11-1010-72AA-C0FA-44E39B73C723}"/>
              </a:ext>
            </a:extLst>
          </p:cNvPr>
          <p:cNvSpPr txBox="1"/>
          <p:nvPr/>
        </p:nvSpPr>
        <p:spPr>
          <a:xfrm>
            <a:off x="5407814" y="1435791"/>
            <a:ext cx="233903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600"/>
              </a:spcAft>
            </a:pPr>
            <a:r>
              <a:rPr lang="en-GB" sz="1600" b="1">
                <a:solidFill>
                  <a:schemeClr val="bg1"/>
                </a:solidFill>
                <a:latin typeface="Work Sans" panose="00000500000000000000" pitchFamily="2" charset="0"/>
              </a:rPr>
              <a:t>People</a:t>
            </a:r>
            <a:r>
              <a:rPr lang="en-GB" sz="1600">
                <a:solidFill>
                  <a:schemeClr val="bg1"/>
                </a:solidFill>
                <a:latin typeface="Work Sans" panose="00000500000000000000" pitchFamily="2" charset="0"/>
              </a:rPr>
              <a:t> get the support they need, when they need it, and that works best for them</a:t>
            </a:r>
            <a:endParaRPr lang="en-GB" sz="160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9EBD6B-D66B-A390-B340-C3C8737F7116}"/>
              </a:ext>
            </a:extLst>
          </p:cNvPr>
          <p:cNvSpPr txBox="1"/>
          <p:nvPr/>
        </p:nvSpPr>
        <p:spPr>
          <a:xfrm>
            <a:off x="7003013" y="3848561"/>
            <a:ext cx="1760633" cy="6173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10000"/>
              </a:lnSpc>
              <a:spcAft>
                <a:spcPts val="600"/>
              </a:spcAft>
            </a:pPr>
            <a:r>
              <a:rPr lang="en-GB" sz="1600">
                <a:solidFill>
                  <a:schemeClr val="bg1"/>
                </a:solidFill>
                <a:latin typeface="Work Sans" panose="00000500000000000000" pitchFamily="2" charset="0"/>
              </a:rPr>
              <a:t>Reducing </a:t>
            </a:r>
            <a:r>
              <a:rPr lang="en-GB" sz="1600" b="1">
                <a:solidFill>
                  <a:schemeClr val="bg1"/>
                </a:solidFill>
                <a:latin typeface="Work Sans" panose="00000500000000000000" pitchFamily="2" charset="0"/>
              </a:rPr>
              <a:t>budgets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ECFEDC-4517-726E-EF6C-EB16B32F73A3}"/>
              </a:ext>
            </a:extLst>
          </p:cNvPr>
          <p:cNvSpPr txBox="1"/>
          <p:nvPr/>
        </p:nvSpPr>
        <p:spPr>
          <a:xfrm>
            <a:off x="4308671" y="3725450"/>
            <a:ext cx="1760633" cy="888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n-GB" sz="1600">
                <a:solidFill>
                  <a:schemeClr val="bg1"/>
                </a:solidFill>
                <a:latin typeface="Work Sans" panose="00000500000000000000" pitchFamily="2" charset="0"/>
              </a:rPr>
              <a:t>Increased </a:t>
            </a:r>
            <a:r>
              <a:rPr lang="en-GB" sz="1600" b="1">
                <a:solidFill>
                  <a:schemeClr val="bg1"/>
                </a:solidFill>
                <a:latin typeface="Work Sans" panose="00000500000000000000" pitchFamily="2" charset="0"/>
              </a:rPr>
              <a:t>demand</a:t>
            </a:r>
            <a:r>
              <a:rPr lang="en-GB" sz="1600">
                <a:solidFill>
                  <a:schemeClr val="bg1"/>
                </a:solidFill>
                <a:latin typeface="Work Sans" panose="00000500000000000000" pitchFamily="2" charset="0"/>
              </a:rPr>
              <a:t> and complexity</a:t>
            </a:r>
          </a:p>
        </p:txBody>
      </p:sp>
    </p:spTree>
    <p:extLst>
      <p:ext uri="{BB962C8B-B14F-4D97-AF65-F5344CB8AC3E}">
        <p14:creationId xmlns:p14="http://schemas.microsoft.com/office/powerpoint/2010/main" val="1981100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3A25BC-CD85-5041-9404-BC1968AB9224}"/>
              </a:ext>
            </a:extLst>
          </p:cNvPr>
          <p:cNvSpPr txBox="1"/>
          <p:nvPr/>
        </p:nvSpPr>
        <p:spPr>
          <a:xfrm>
            <a:off x="576001" y="1440000"/>
            <a:ext cx="11252144" cy="36023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GB" sz="2200" kern="100">
                <a:solidFill>
                  <a:schemeClr val="bg1">
                    <a:lumMod val="75000"/>
                  </a:schemeClr>
                </a:solidFill>
                <a:effectLst/>
                <a:latin typeface="Work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Community Development Projects (1970s) </a:t>
            </a:r>
            <a:r>
              <a:rPr lang="en-GB" sz="2200" b="1" kern="100">
                <a:solidFill>
                  <a:schemeClr val="accent4"/>
                </a:solidFill>
                <a:effectLst/>
                <a:latin typeface="Work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GB" sz="2200" kern="100">
                <a:solidFill>
                  <a:schemeClr val="bg1">
                    <a:lumMod val="75000"/>
                  </a:schemeClr>
                </a:solidFill>
                <a:effectLst/>
                <a:latin typeface="Work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Inner City Challenge (1980s) </a:t>
            </a:r>
            <a:r>
              <a:rPr lang="en-GB" sz="2200" b="1" kern="100">
                <a:solidFill>
                  <a:schemeClr val="accent4"/>
                </a:solidFill>
                <a:effectLst/>
                <a:latin typeface="Work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GB" sz="2200" kern="100">
                <a:solidFill>
                  <a:schemeClr val="bg1">
                    <a:lumMod val="75000"/>
                  </a:schemeClr>
                </a:solidFill>
                <a:effectLst/>
                <a:latin typeface="Work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br>
              <a:rPr lang="en-GB" sz="2200" kern="100">
                <a:solidFill>
                  <a:schemeClr val="bg1">
                    <a:lumMod val="75000"/>
                  </a:schemeClr>
                </a:solidFill>
                <a:effectLst/>
                <a:latin typeface="Work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200" kern="100">
                <a:solidFill>
                  <a:schemeClr val="bg1">
                    <a:lumMod val="75000"/>
                  </a:schemeClr>
                </a:solidFill>
                <a:effectLst/>
                <a:latin typeface="Work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Single Regeneration Budget (1995) </a:t>
            </a:r>
            <a:r>
              <a:rPr lang="en-GB" sz="2200" b="1" kern="100">
                <a:solidFill>
                  <a:schemeClr val="accent4"/>
                </a:solidFill>
                <a:effectLst/>
                <a:latin typeface="Work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GB" sz="2200" kern="100">
                <a:solidFill>
                  <a:schemeClr val="bg1">
                    <a:lumMod val="75000"/>
                  </a:schemeClr>
                </a:solidFill>
                <a:effectLst/>
                <a:latin typeface="Work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New Deal for Communities (1998) </a:t>
            </a:r>
            <a:r>
              <a:rPr lang="en-GB" sz="2200" b="1" kern="100">
                <a:solidFill>
                  <a:schemeClr val="accent4"/>
                </a:solidFill>
                <a:effectLst/>
                <a:latin typeface="Work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GB" sz="2200" kern="100">
                <a:solidFill>
                  <a:schemeClr val="bg1">
                    <a:lumMod val="75000"/>
                  </a:schemeClr>
                </a:solidFill>
                <a:effectLst/>
                <a:latin typeface="Work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br>
              <a:rPr lang="en-GB" sz="2200" kern="100">
                <a:solidFill>
                  <a:schemeClr val="bg1">
                    <a:lumMod val="75000"/>
                  </a:schemeClr>
                </a:solidFill>
                <a:effectLst/>
                <a:latin typeface="Work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200" kern="100">
                <a:solidFill>
                  <a:schemeClr val="bg1">
                    <a:lumMod val="75000"/>
                  </a:schemeClr>
                </a:solidFill>
                <a:effectLst/>
                <a:latin typeface="Work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Communities First (2001) </a:t>
            </a:r>
            <a:r>
              <a:rPr lang="en-GB" sz="2200" b="1" kern="100">
                <a:solidFill>
                  <a:schemeClr val="accent4"/>
                </a:solidFill>
                <a:effectLst/>
                <a:latin typeface="Work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GB" sz="2200" kern="100">
                <a:solidFill>
                  <a:schemeClr val="bg1">
                    <a:lumMod val="75000"/>
                  </a:schemeClr>
                </a:solidFill>
                <a:effectLst/>
                <a:latin typeface="Work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City Challenge (2008) </a:t>
            </a:r>
            <a:r>
              <a:rPr lang="en-GB" sz="2200" b="1" kern="100">
                <a:solidFill>
                  <a:schemeClr val="accent4"/>
                </a:solidFill>
                <a:effectLst/>
                <a:latin typeface="Work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GB" sz="2200" kern="100">
                <a:solidFill>
                  <a:schemeClr val="bg1">
                    <a:lumMod val="75000"/>
                  </a:schemeClr>
                </a:solidFill>
                <a:effectLst/>
                <a:latin typeface="Work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Total Place (2010) </a:t>
            </a:r>
            <a:r>
              <a:rPr lang="en-GB" sz="2200" b="1" kern="100">
                <a:solidFill>
                  <a:schemeClr val="accent4"/>
                </a:solidFill>
                <a:effectLst/>
                <a:latin typeface="Work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GB" sz="2200" kern="100">
                <a:solidFill>
                  <a:schemeClr val="bg1">
                    <a:lumMod val="75000"/>
                  </a:schemeClr>
                </a:solidFill>
                <a:effectLst/>
                <a:latin typeface="Work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br>
              <a:rPr lang="en-GB" sz="2200" kern="100">
                <a:solidFill>
                  <a:schemeClr val="bg1">
                    <a:lumMod val="75000"/>
                  </a:schemeClr>
                </a:solidFill>
                <a:effectLst/>
                <a:latin typeface="Work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200" kern="100">
                <a:solidFill>
                  <a:schemeClr val="bg1">
                    <a:lumMod val="75000"/>
                  </a:schemeClr>
                </a:solidFill>
                <a:effectLst/>
                <a:latin typeface="Work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Community and Neighbourhood budgets (2011) </a:t>
            </a:r>
            <a:r>
              <a:rPr lang="en-GB" sz="2200" b="1" kern="100">
                <a:solidFill>
                  <a:schemeClr val="accent4"/>
                </a:solidFill>
                <a:effectLst/>
                <a:latin typeface="Work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GB" sz="2200" kern="100">
                <a:solidFill>
                  <a:schemeClr val="bg1">
                    <a:lumMod val="75000"/>
                  </a:schemeClr>
                </a:solidFill>
                <a:effectLst/>
                <a:latin typeface="Work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Troubled Families </a:t>
            </a:r>
            <a:br>
              <a:rPr lang="en-GB" sz="2200" kern="100">
                <a:solidFill>
                  <a:schemeClr val="bg1">
                    <a:lumMod val="75000"/>
                  </a:schemeClr>
                </a:solidFill>
                <a:effectLst/>
                <a:latin typeface="Work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200" kern="100">
                <a:solidFill>
                  <a:schemeClr val="bg1">
                    <a:lumMod val="75000"/>
                  </a:schemeClr>
                </a:solidFill>
                <a:effectLst/>
                <a:latin typeface="Work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(2012) </a:t>
            </a:r>
            <a:r>
              <a:rPr lang="en-GB" sz="2200" b="1" kern="100">
                <a:solidFill>
                  <a:schemeClr val="accent4"/>
                </a:solidFill>
                <a:effectLst/>
                <a:latin typeface="Work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GB" sz="2200" kern="100">
                <a:solidFill>
                  <a:schemeClr val="bg1">
                    <a:lumMod val="75000"/>
                  </a:schemeClr>
                </a:solidFill>
                <a:effectLst/>
                <a:latin typeface="Work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Better Care Fund (2013) </a:t>
            </a:r>
            <a:r>
              <a:rPr lang="en-GB" sz="2200" b="1" kern="100">
                <a:solidFill>
                  <a:schemeClr val="accent4"/>
                </a:solidFill>
                <a:effectLst/>
                <a:latin typeface="Work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GB" sz="2200" kern="100">
                <a:solidFill>
                  <a:schemeClr val="bg1">
                    <a:lumMod val="75000"/>
                  </a:schemeClr>
                </a:solidFill>
                <a:effectLst/>
                <a:latin typeface="Work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Our Place (2013) </a:t>
            </a:r>
            <a:r>
              <a:rPr lang="en-GB" sz="2200" b="1" kern="100">
                <a:solidFill>
                  <a:schemeClr val="accent4"/>
                </a:solidFill>
                <a:effectLst/>
                <a:latin typeface="Work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GB" sz="2200" kern="100">
                <a:solidFill>
                  <a:schemeClr val="bg1">
                    <a:lumMod val="75000"/>
                  </a:schemeClr>
                </a:solidFill>
                <a:effectLst/>
                <a:latin typeface="Work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ESF Objective 1 </a:t>
            </a:r>
            <a:br>
              <a:rPr lang="en-GB" sz="2200" kern="100">
                <a:solidFill>
                  <a:schemeClr val="bg1">
                    <a:lumMod val="75000"/>
                  </a:schemeClr>
                </a:solidFill>
                <a:effectLst/>
                <a:latin typeface="Work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200" kern="100">
                <a:solidFill>
                  <a:schemeClr val="bg1">
                    <a:lumMod val="75000"/>
                  </a:schemeClr>
                </a:solidFill>
                <a:effectLst/>
                <a:latin typeface="Work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(2014) </a:t>
            </a:r>
            <a:r>
              <a:rPr lang="en-GB" sz="2200" b="1" kern="100">
                <a:solidFill>
                  <a:schemeClr val="accent4"/>
                </a:solidFill>
                <a:effectLst/>
                <a:latin typeface="Work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GB" sz="2200" kern="100">
                <a:solidFill>
                  <a:schemeClr val="bg1">
                    <a:lumMod val="75000"/>
                  </a:schemeClr>
                </a:solidFill>
                <a:effectLst/>
                <a:latin typeface="Work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Towns Fund (2019) </a:t>
            </a:r>
            <a:r>
              <a:rPr lang="en-GB" sz="2200" b="1" kern="100">
                <a:solidFill>
                  <a:schemeClr val="accent4"/>
                </a:solidFill>
                <a:effectLst/>
                <a:latin typeface="Work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GB" sz="2200" kern="100">
                <a:solidFill>
                  <a:schemeClr val="bg1">
                    <a:lumMod val="75000"/>
                  </a:schemeClr>
                </a:solidFill>
                <a:effectLst/>
                <a:latin typeface="Work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Community Ownership Fund (2021) </a:t>
            </a:r>
            <a:r>
              <a:rPr lang="en-GB" sz="2200" b="1" kern="100">
                <a:solidFill>
                  <a:schemeClr val="accent4"/>
                </a:solidFill>
                <a:effectLst/>
                <a:latin typeface="Work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GB" sz="2200" kern="100">
                <a:solidFill>
                  <a:schemeClr val="bg1">
                    <a:lumMod val="75000"/>
                  </a:schemeClr>
                </a:solidFill>
                <a:effectLst/>
                <a:latin typeface="Work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br>
              <a:rPr lang="en-GB" sz="2200" kern="100">
                <a:solidFill>
                  <a:schemeClr val="bg1">
                    <a:lumMod val="75000"/>
                  </a:schemeClr>
                </a:solidFill>
                <a:effectLst/>
                <a:latin typeface="Work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200" kern="100">
                <a:solidFill>
                  <a:schemeClr val="bg1">
                    <a:lumMod val="75000"/>
                  </a:schemeClr>
                </a:solidFill>
                <a:effectLst/>
                <a:latin typeface="Work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Levelling Up (2021) </a:t>
            </a:r>
            <a:r>
              <a:rPr lang="en-GB" sz="2200" b="1" kern="100">
                <a:solidFill>
                  <a:schemeClr val="accent4"/>
                </a:solidFill>
                <a:effectLst/>
                <a:latin typeface="Work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GB" sz="2200" kern="100">
                <a:solidFill>
                  <a:schemeClr val="bg1">
                    <a:lumMod val="75000"/>
                  </a:schemeClr>
                </a:solidFill>
                <a:effectLst/>
                <a:latin typeface="Work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Community Renewal Fund </a:t>
            </a:r>
            <a:r>
              <a:rPr lang="en-GB" sz="2200" b="1" kern="100">
                <a:solidFill>
                  <a:schemeClr val="accent4"/>
                </a:solidFill>
                <a:effectLst/>
                <a:latin typeface="Work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GB" sz="2200" kern="100">
                <a:solidFill>
                  <a:schemeClr val="bg1">
                    <a:lumMod val="75000"/>
                  </a:schemeClr>
                </a:solidFill>
                <a:effectLst/>
                <a:latin typeface="Work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GB" sz="2200" kern="100">
                <a:solidFill>
                  <a:schemeClr val="bg1">
                    <a:lumMod val="75000"/>
                  </a:schemeClr>
                </a:solidFill>
                <a:effectLst/>
                <a:latin typeface="Work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200" kern="100">
                <a:solidFill>
                  <a:schemeClr val="bg1">
                    <a:lumMod val="75000"/>
                  </a:schemeClr>
                </a:solidFill>
                <a:effectLst/>
                <a:latin typeface="Work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The Levelling up Fund </a:t>
            </a:r>
            <a:r>
              <a:rPr lang="en-GB" sz="2200" b="1" kern="100">
                <a:solidFill>
                  <a:schemeClr val="accent4"/>
                </a:solidFill>
                <a:effectLst/>
                <a:latin typeface="Work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GB" sz="2200" kern="100">
                <a:solidFill>
                  <a:schemeClr val="bg1">
                    <a:lumMod val="75000"/>
                  </a:schemeClr>
                </a:solidFill>
                <a:effectLst/>
                <a:latin typeface="Work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The Levelling up Fund 2 </a:t>
            </a:r>
            <a:r>
              <a:rPr lang="en-GB" sz="2200" b="1" kern="100">
                <a:solidFill>
                  <a:schemeClr val="accent4"/>
                </a:solidFill>
                <a:effectLst/>
                <a:latin typeface="Work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GB" sz="2200" kern="100">
                <a:solidFill>
                  <a:schemeClr val="bg1">
                    <a:lumMod val="75000"/>
                  </a:schemeClr>
                </a:solidFill>
                <a:effectLst/>
                <a:latin typeface="Work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br>
              <a:rPr lang="en-GB" sz="2200" kern="100">
                <a:solidFill>
                  <a:schemeClr val="bg1">
                    <a:lumMod val="75000"/>
                  </a:schemeClr>
                </a:solidFill>
                <a:effectLst/>
                <a:latin typeface="Work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200" kern="100">
                <a:solidFill>
                  <a:schemeClr val="bg1">
                    <a:lumMod val="75000"/>
                  </a:schemeClr>
                </a:solidFill>
                <a:effectLst/>
                <a:latin typeface="Work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UK Shared Prosperity Fund </a:t>
            </a:r>
            <a:r>
              <a:rPr lang="en-GB" sz="2200" b="1" kern="100">
                <a:solidFill>
                  <a:schemeClr val="accent4"/>
                </a:solidFill>
                <a:effectLst/>
                <a:latin typeface="Work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GB" sz="2200" kern="100">
                <a:solidFill>
                  <a:schemeClr val="bg1">
                    <a:lumMod val="75000"/>
                  </a:schemeClr>
                </a:solidFill>
                <a:effectLst/>
                <a:latin typeface="Work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Know </a:t>
            </a:r>
            <a:br>
              <a:rPr lang="en-GB" sz="2200" kern="100">
                <a:solidFill>
                  <a:schemeClr val="bg1">
                    <a:lumMod val="75000"/>
                  </a:schemeClr>
                </a:solidFill>
                <a:effectLst/>
                <a:latin typeface="Work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200" kern="100">
                <a:solidFill>
                  <a:schemeClr val="bg1">
                    <a:lumMod val="75000"/>
                  </a:schemeClr>
                </a:solidFill>
                <a:effectLst/>
                <a:latin typeface="Work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your Neighbourhood Fund (2023)</a:t>
            </a:r>
            <a:r>
              <a:rPr lang="en-GB" sz="2200" b="1" kern="100">
                <a:solidFill>
                  <a:schemeClr val="accent4"/>
                </a:solidFill>
                <a:effectLst/>
                <a:latin typeface="Work 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64B55BE-93AE-5611-21F3-E86A25844B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6000" y="576000"/>
            <a:ext cx="8625150" cy="655493"/>
          </a:xfrm>
        </p:spPr>
        <p:txBody>
          <a:bodyPr/>
          <a:lstStyle/>
          <a:p>
            <a:r>
              <a:rPr lang="en-US"/>
              <a:t>Money comes and money goes…</a:t>
            </a:r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A1576A5-23EE-B8A2-5524-206F03303D65}"/>
              </a:ext>
            </a:extLst>
          </p:cNvPr>
          <p:cNvGrpSpPr/>
          <p:nvPr/>
        </p:nvGrpSpPr>
        <p:grpSpPr>
          <a:xfrm>
            <a:off x="4463603" y="2304000"/>
            <a:ext cx="6907342" cy="3409725"/>
            <a:chOff x="-907666" y="1515744"/>
            <a:chExt cx="6907342" cy="3409725"/>
          </a:xfrm>
        </p:grpSpPr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27F5404E-B52D-44C2-DE7F-03400BAD7075}"/>
                </a:ext>
              </a:extLst>
            </p:cNvPr>
            <p:cNvSpPr/>
            <p:nvPr/>
          </p:nvSpPr>
          <p:spPr>
            <a:xfrm>
              <a:off x="-591248" y="1515744"/>
              <a:ext cx="3362325" cy="1609725"/>
            </a:xfrm>
            <a:prstGeom prst="parallelogram">
              <a:avLst>
                <a:gd name="adj" fmla="val 17110"/>
              </a:avLst>
            </a:prstGeom>
            <a:solidFill>
              <a:srgbClr val="E17833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bg1"/>
                  </a:solidFill>
                  <a:latin typeface="Cerebri Sans" panose="020B0604020202020204" charset="0"/>
                  <a:cs typeface="Cerebri Sans" panose="020B0604020202020204" charset="0"/>
                </a:rPr>
                <a:t>Short term</a:t>
              </a:r>
              <a:endParaRPr lang="en-GB" sz="2800">
                <a:solidFill>
                  <a:schemeClr val="bg1"/>
                </a:solidFill>
                <a:latin typeface="Cerebri Sans" panose="020B0604020202020204" charset="0"/>
                <a:cs typeface="Cerebri Sans" panose="020B0604020202020204" charset="0"/>
              </a:endParaRPr>
            </a:p>
          </p:txBody>
        </p:sp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id="{1E16D686-EEE4-C1AD-B5E2-65FE0F78F0A6}"/>
                </a:ext>
              </a:extLst>
            </p:cNvPr>
            <p:cNvSpPr/>
            <p:nvPr/>
          </p:nvSpPr>
          <p:spPr>
            <a:xfrm>
              <a:off x="2637351" y="1515744"/>
              <a:ext cx="3362325" cy="1609725"/>
            </a:xfrm>
            <a:prstGeom prst="parallelogram">
              <a:avLst>
                <a:gd name="adj" fmla="val 16716"/>
              </a:avLst>
            </a:prstGeom>
            <a:solidFill>
              <a:srgbClr val="5D98C3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bg1"/>
                  </a:solidFill>
                  <a:latin typeface="Cerebri Sans" panose="020B0604020202020204" charset="0"/>
                  <a:cs typeface="Cerebri Sans" panose="020B0604020202020204" charset="0"/>
                </a:rPr>
                <a:t>Short lived</a:t>
              </a:r>
              <a:endParaRPr lang="en-GB" sz="2800">
                <a:solidFill>
                  <a:schemeClr val="bg1"/>
                </a:solidFill>
                <a:latin typeface="Cerebri Sans" panose="020B0604020202020204" charset="0"/>
                <a:cs typeface="Cerebri Sans" panose="020B0604020202020204" charset="0"/>
              </a:endParaRPr>
            </a:p>
          </p:txBody>
        </p:sp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id="{0346B67D-8C03-9E59-FAC3-0671C54FC9C8}"/>
                </a:ext>
              </a:extLst>
            </p:cNvPr>
            <p:cNvSpPr/>
            <p:nvPr/>
          </p:nvSpPr>
          <p:spPr>
            <a:xfrm>
              <a:off x="-907666" y="3315744"/>
              <a:ext cx="3362325" cy="1609725"/>
            </a:xfrm>
            <a:prstGeom prst="parallelogram">
              <a:avLst>
                <a:gd name="adj" fmla="val 16716"/>
              </a:avLst>
            </a:prstGeom>
            <a:solidFill>
              <a:srgbClr val="1B3056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bg1"/>
                  </a:solidFill>
                  <a:latin typeface="Cerebri Sans" panose="020B0604020202020204" charset="0"/>
                  <a:cs typeface="Cerebri Sans" panose="020B0604020202020204" charset="0"/>
                </a:rPr>
                <a:t>Siloed</a:t>
              </a:r>
              <a:endParaRPr lang="en-GB" sz="2800">
                <a:solidFill>
                  <a:schemeClr val="bg1"/>
                </a:solidFill>
                <a:latin typeface="Cerebri Sans" panose="020B0604020202020204" charset="0"/>
                <a:cs typeface="Cerebri Sans" panose="020B0604020202020204" charset="0"/>
              </a:endParaRPr>
            </a:p>
          </p:txBody>
        </p:sp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992FFF8F-E05E-43DB-DB26-33565684244B}"/>
                </a:ext>
              </a:extLst>
            </p:cNvPr>
            <p:cNvSpPr/>
            <p:nvPr/>
          </p:nvSpPr>
          <p:spPr>
            <a:xfrm>
              <a:off x="2334644" y="3315744"/>
              <a:ext cx="3362325" cy="1609725"/>
            </a:xfrm>
            <a:prstGeom prst="parallelogram">
              <a:avLst>
                <a:gd name="adj" fmla="val 16716"/>
              </a:avLst>
            </a:prstGeom>
            <a:solidFill>
              <a:srgbClr val="F4BC2F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  <a:latin typeface="Cerebri Sans"/>
                  <a:cs typeface="Cerebri Sans" panose="020B0604020202020204" charset="0"/>
                </a:rPr>
                <a:t>Small scale</a:t>
              </a:r>
              <a:endParaRPr lang="en-GB" sz="2800">
                <a:solidFill>
                  <a:schemeClr val="tx1"/>
                </a:solidFill>
                <a:latin typeface="Cerebri Sans" panose="020B0604020202020204" charset="0"/>
                <a:cs typeface="Cerebri Sans" panose="020B060402020202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8831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FBED4D4B-8D13-57C5-261C-E3E115DECE4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6000" y="576000"/>
            <a:ext cx="8796600" cy="655493"/>
          </a:xfrm>
        </p:spPr>
        <p:txBody>
          <a:bodyPr/>
          <a:lstStyle/>
          <a:p>
            <a:r>
              <a:rPr lang="en-US"/>
              <a:t>We need something different</a:t>
            </a:r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4096301-5A80-4C36-89AA-35B309CF56A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76262" y="1728000"/>
            <a:ext cx="3395237" cy="396000"/>
          </a:xfrm>
        </p:spPr>
        <p:txBody>
          <a:bodyPr/>
          <a:lstStyle/>
          <a:p>
            <a:pPr marL="0" indent="0">
              <a:buNone/>
            </a:pPr>
            <a:r>
              <a:rPr lang="en-GB" sz="2400" b="1">
                <a:solidFill>
                  <a:schemeClr val="tx2"/>
                </a:solidFill>
              </a:rPr>
              <a:t>A new way to</a:t>
            </a:r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87EABAD6-109E-F9D0-48E7-130C381969F5}"/>
              </a:ext>
            </a:extLst>
          </p:cNvPr>
          <p:cNvSpPr/>
          <p:nvPr/>
        </p:nvSpPr>
        <p:spPr>
          <a:xfrm>
            <a:off x="1534922" y="2303999"/>
            <a:ext cx="3362325" cy="1609725"/>
          </a:xfrm>
          <a:prstGeom prst="parallelogram">
            <a:avLst>
              <a:gd name="adj" fmla="val 1671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erebri Sans" panose="020B0604020202020204" charset="0"/>
                <a:cs typeface="Cerebri Sans" panose="020B0604020202020204" charset="0"/>
              </a:rPr>
              <a:t>design</a:t>
            </a:r>
            <a:endParaRPr lang="en-GB" sz="2800">
              <a:solidFill>
                <a:schemeClr val="bg1"/>
              </a:solidFill>
              <a:latin typeface="Cerebri Sans" panose="020B0604020202020204" charset="0"/>
              <a:cs typeface="Cerebri Sans" panose="020B0604020202020204" charset="0"/>
            </a:endParaRPr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B3CF556B-A2C5-E1EE-072D-0F81A2315A73}"/>
              </a:ext>
            </a:extLst>
          </p:cNvPr>
          <p:cNvSpPr/>
          <p:nvPr/>
        </p:nvSpPr>
        <p:spPr>
          <a:xfrm>
            <a:off x="4780021" y="2304000"/>
            <a:ext cx="3362325" cy="1609725"/>
          </a:xfrm>
          <a:prstGeom prst="parallelogram">
            <a:avLst>
              <a:gd name="adj" fmla="val 1711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erebri Sans" panose="020B0604020202020204" charset="0"/>
                <a:cs typeface="Cerebri Sans" panose="020B0604020202020204" charset="0"/>
              </a:rPr>
              <a:t>deliver</a:t>
            </a:r>
            <a:endParaRPr lang="en-GB" sz="2800">
              <a:solidFill>
                <a:schemeClr val="bg1"/>
              </a:solidFill>
              <a:latin typeface="Cerebri Sans" panose="020B0604020202020204" charset="0"/>
              <a:cs typeface="Cerebri Sans" panose="020B0604020202020204" charset="0"/>
            </a:endParaRPr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42EE7785-D0E8-E728-54CF-6830DE4A70AB}"/>
              </a:ext>
            </a:extLst>
          </p:cNvPr>
          <p:cNvSpPr/>
          <p:nvPr/>
        </p:nvSpPr>
        <p:spPr>
          <a:xfrm>
            <a:off x="8008620" y="2304000"/>
            <a:ext cx="3362325" cy="1609725"/>
          </a:xfrm>
          <a:prstGeom prst="parallelogram">
            <a:avLst>
              <a:gd name="adj" fmla="val 16716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erebri Sans" panose="020B0604020202020204" charset="0"/>
                <a:cs typeface="Cerebri Sans" panose="020B0604020202020204" charset="0"/>
              </a:rPr>
              <a:t>resource</a:t>
            </a:r>
            <a:endParaRPr lang="en-GB" sz="2800">
              <a:solidFill>
                <a:schemeClr val="bg1"/>
              </a:solidFill>
              <a:latin typeface="Cerebri Sans" panose="020B0604020202020204" charset="0"/>
              <a:cs typeface="Cerebri Sans" panose="020B0604020202020204" charset="0"/>
            </a:endParaRP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F0EB633E-1B6B-3122-5AA2-06A76D694191}"/>
              </a:ext>
            </a:extLst>
          </p:cNvPr>
          <p:cNvSpPr txBox="1">
            <a:spLocks/>
          </p:cNvSpPr>
          <p:nvPr/>
        </p:nvSpPr>
        <p:spPr>
          <a:xfrm>
            <a:off x="576262" y="4149005"/>
            <a:ext cx="10559773" cy="396000"/>
          </a:xfrm>
          <a:prstGeom prst="rect">
            <a:avLst/>
          </a:prstGeom>
        </p:spPr>
        <p:txBody>
          <a:bodyPr lIns="0" tIns="0" rIns="0" bIns="0" numCol="1" spcCol="288000"/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5963" indent="-35877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SzPct val="90000"/>
              <a:buFont typeface="Work Sans" panose="00000500000000000000" pitchFamily="2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9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9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GB" sz="2400" b="1">
                <a:solidFill>
                  <a:schemeClr val="tx2"/>
                </a:solidFill>
              </a:rPr>
              <a:t>…services for people facing complex challenges in their lives.</a:t>
            </a:r>
          </a:p>
        </p:txBody>
      </p:sp>
    </p:spTree>
    <p:extLst>
      <p:ext uri="{BB962C8B-B14F-4D97-AF65-F5344CB8AC3E}">
        <p14:creationId xmlns:p14="http://schemas.microsoft.com/office/powerpoint/2010/main" val="382310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3A5DF880-27D4-CCC5-F368-B789EF0EAC09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 rotWithShape="1">
          <a:blip r:embed="rId2"/>
          <a:srcRect l="17422" t="3152" r="20058" b="2953"/>
          <a:stretch/>
        </p:blipFill>
        <p:spPr>
          <a:xfrm>
            <a:off x="-1653" y="0"/>
            <a:ext cx="6866477" cy="6872514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510AC2-FE03-D327-74F9-CB36C0DE2D79}"/>
              </a:ext>
            </a:extLst>
          </p:cNvPr>
          <p:cNvSpPr txBox="1">
            <a:spLocks/>
          </p:cNvSpPr>
          <p:nvPr/>
        </p:nvSpPr>
        <p:spPr>
          <a:xfrm>
            <a:off x="7200000" y="1296000"/>
            <a:ext cx="4287150" cy="320571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7200">
                <a:solidFill>
                  <a:schemeClr val="bg1"/>
                </a:solidFill>
                <a:latin typeface="+mj-lt"/>
              </a:rPr>
              <a:t>Why are </a:t>
            </a:r>
            <a:r>
              <a:rPr lang="en-US" sz="7200">
                <a:solidFill>
                  <a:srgbClr val="F4BC2F"/>
                </a:solidFill>
                <a:latin typeface="Cerebri Sans Pro Bold" panose="00000800000000000000" pitchFamily="50" charset="0"/>
              </a:rPr>
              <a:t>we </a:t>
            </a:r>
            <a:r>
              <a:rPr lang="en-US" sz="7200">
                <a:solidFill>
                  <a:schemeClr val="bg1"/>
                </a:solidFill>
                <a:latin typeface="+mj-lt"/>
              </a:rPr>
              <a:t>doing this?</a:t>
            </a:r>
            <a:endParaRPr lang="en-GB" sz="720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763643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8634CF8-2D88-6A7A-05A1-029A364805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84"/>
          <a:stretch/>
        </p:blipFill>
        <p:spPr>
          <a:xfrm>
            <a:off x="0" y="0"/>
            <a:ext cx="9650895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EB53E4-EF14-524F-2A1D-2CCAF9CCE7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8171" y="822109"/>
            <a:ext cx="5109903" cy="2279181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B3F47160-D6E4-1C53-3A7B-E7A37B75B8F4}"/>
              </a:ext>
            </a:extLst>
          </p:cNvPr>
          <p:cNvSpPr txBox="1">
            <a:spLocks/>
          </p:cNvSpPr>
          <p:nvPr/>
        </p:nvSpPr>
        <p:spPr>
          <a:xfrm>
            <a:off x="7045496" y="1058620"/>
            <a:ext cx="3915293" cy="1834990"/>
          </a:xfrm>
          <a:prstGeom prst="rect">
            <a:avLst/>
          </a:prstGeom>
          <a:noFill/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Tx/>
              <a:buNone/>
              <a:defRPr sz="1800" kern="1200">
                <a:solidFill>
                  <a:srgbClr val="1B3056"/>
                </a:solidFill>
                <a:latin typeface="Work Sans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GB" sz="2800" b="1">
                <a:solidFill>
                  <a:srgbClr val="F4BC2F"/>
                </a:solidFill>
                <a:latin typeface="Cerebri Sans"/>
              </a:rPr>
              <a:t>Our vision</a:t>
            </a:r>
          </a:p>
          <a:p>
            <a:pPr>
              <a:spcBef>
                <a:spcPts val="0"/>
              </a:spcBef>
            </a:pPr>
            <a:r>
              <a:rPr lang="en-GB">
                <a:solidFill>
                  <a:srgbClr val="FFFFFF"/>
                </a:solidFill>
                <a:latin typeface="Work Sans"/>
              </a:rPr>
              <a:t>is of a just and compassionate </a:t>
            </a:r>
            <a:br>
              <a:rPr lang="en-GB">
                <a:latin typeface="Work Sans" pitchFamily="2" charset="0"/>
              </a:rPr>
            </a:br>
            <a:r>
              <a:rPr lang="en-GB">
                <a:solidFill>
                  <a:srgbClr val="FFFFFF"/>
                </a:solidFill>
                <a:latin typeface="Work Sans"/>
              </a:rPr>
              <a:t>society where people facing </a:t>
            </a:r>
            <a:br>
              <a:rPr lang="en-GB">
                <a:latin typeface="Work Sans" pitchFamily="2" charset="0"/>
              </a:rPr>
            </a:br>
            <a:r>
              <a:rPr lang="en-GB">
                <a:solidFill>
                  <a:srgbClr val="FFFFFF"/>
                </a:solidFill>
                <a:latin typeface="Work Sans"/>
              </a:rPr>
              <a:t>complex issues and barriers have </a:t>
            </a:r>
            <a:br>
              <a:rPr lang="en-GB">
                <a:latin typeface="Work Sans" pitchFamily="2" charset="0"/>
              </a:rPr>
            </a:br>
            <a:r>
              <a:rPr lang="en-GB">
                <a:solidFill>
                  <a:srgbClr val="FFFFFF"/>
                </a:solidFill>
                <a:latin typeface="Work Sans"/>
              </a:rPr>
              <a:t>the opportunity to thrive.</a:t>
            </a:r>
          </a:p>
        </p:txBody>
      </p:sp>
      <p:pic>
        <p:nvPicPr>
          <p:cNvPr id="13" name="Picture 12" descr="Shape&#10;&#10;Description automatically generated">
            <a:extLst>
              <a:ext uri="{FF2B5EF4-FFF2-40B4-BE49-F238E27FC236}">
                <a16:creationId xmlns:a16="http://schemas.microsoft.com/office/drawing/2014/main" id="{B31464FF-1056-D30D-BD5B-C9F0F9858A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 amt="9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08" r="-160"/>
          <a:stretch/>
        </p:blipFill>
        <p:spPr>
          <a:xfrm>
            <a:off x="5777901" y="3428992"/>
            <a:ext cx="5182888" cy="2311734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56FEF284-5CB8-698E-F885-6AA18DD13EDE}"/>
              </a:ext>
            </a:extLst>
          </p:cNvPr>
          <p:cNvSpPr txBox="1">
            <a:spLocks/>
          </p:cNvSpPr>
          <p:nvPr/>
        </p:nvSpPr>
        <p:spPr>
          <a:xfrm>
            <a:off x="6616200" y="3645362"/>
            <a:ext cx="4193759" cy="1858587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GB" sz="2800" b="1">
                <a:solidFill>
                  <a:srgbClr val="F4BC2F"/>
                </a:solidFill>
                <a:latin typeface="Cerebri Sans"/>
              </a:rPr>
              <a:t>Our mission</a:t>
            </a:r>
          </a:p>
          <a:p>
            <a:pPr>
              <a:spcBef>
                <a:spcPts val="0"/>
              </a:spcBef>
            </a:pPr>
            <a:r>
              <a:rPr lang="en-GB" sz="1800">
                <a:solidFill>
                  <a:srgbClr val="FFFFFF"/>
                </a:solidFill>
                <a:latin typeface="Work Sans"/>
              </a:rPr>
              <a:t>is to partner with small and local charities, people and communities working towards a more just and compassionate society.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A7E229F-B82E-F6C4-5316-5BCAFE9EFF1A}"/>
              </a:ext>
            </a:extLst>
          </p:cNvPr>
          <p:cNvSpPr/>
          <p:nvPr/>
        </p:nvSpPr>
        <p:spPr>
          <a:xfrm>
            <a:off x="199392" y="6464075"/>
            <a:ext cx="4799994" cy="2160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5C7E21-F89A-5804-DF04-A3E35B454B12}"/>
              </a:ext>
            </a:extLst>
          </p:cNvPr>
          <p:cNvSpPr txBox="1"/>
          <p:nvPr/>
        </p:nvSpPr>
        <p:spPr>
          <a:xfrm>
            <a:off x="287999" y="6480000"/>
            <a:ext cx="479999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>
                <a:solidFill>
                  <a:schemeClr val="bg1"/>
                </a:solidFill>
                <a:latin typeface="Work Sans" panose="00000500000000000000" pitchFamily="2" charset="0"/>
              </a:rPr>
              <a:t>Gateway Into The Community, a charity we partner with in the North East</a:t>
            </a:r>
          </a:p>
        </p:txBody>
      </p:sp>
    </p:spTree>
    <p:extLst>
      <p:ext uri="{BB962C8B-B14F-4D97-AF65-F5344CB8AC3E}">
        <p14:creationId xmlns:p14="http://schemas.microsoft.com/office/powerpoint/2010/main" val="441133571"/>
      </p:ext>
    </p:extLst>
  </p:cSld>
  <p:clrMapOvr>
    <a:masterClrMapping/>
  </p:clrMapOvr>
</p:sld>
</file>

<file path=ppt/theme/theme1.xml><?xml version="1.0" encoding="utf-8"?>
<a:theme xmlns:a="http://schemas.openxmlformats.org/drawingml/2006/main" name="White Theme">
  <a:themeElements>
    <a:clrScheme name="LBFEW 1">
      <a:dk1>
        <a:sysClr val="windowText" lastClr="000000"/>
      </a:dk1>
      <a:lt1>
        <a:sysClr val="window" lastClr="FFFFFF"/>
      </a:lt1>
      <a:dk2>
        <a:srgbClr val="008874"/>
      </a:dk2>
      <a:lt2>
        <a:srgbClr val="E7E6E6"/>
      </a:lt2>
      <a:accent1>
        <a:srgbClr val="183264"/>
      </a:accent1>
      <a:accent2>
        <a:srgbClr val="5D98C3"/>
      </a:accent2>
      <a:accent3>
        <a:srgbClr val="DC764C"/>
      </a:accent3>
      <a:accent4>
        <a:srgbClr val="FCBF2C"/>
      </a:accent4>
      <a:accent5>
        <a:srgbClr val="232120"/>
      </a:accent5>
      <a:accent6>
        <a:srgbClr val="DCDCD9"/>
      </a:accent6>
      <a:hlink>
        <a:srgbClr val="183264"/>
      </a:hlink>
      <a:folHlink>
        <a:srgbClr val="DC764C"/>
      </a:folHlink>
    </a:clrScheme>
    <a:fontScheme name="LBF Theme">
      <a:majorFont>
        <a:latin typeface="Cerebri Sans Book"/>
        <a:ea typeface=""/>
        <a:cs typeface=""/>
      </a:majorFont>
      <a:minorFont>
        <a:latin typeface="Work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110000"/>
          </a:lnSpc>
          <a:spcAft>
            <a:spcPts val="1200"/>
          </a:spcAft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LBFEW_Template_2022_v3.potx" id="{A37C97E6-5DFC-41B4-98F5-AA84E5A7F327}" vid="{66961511-5D4C-426B-8CE0-02994C40658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Green Theme">
  <a:themeElements>
    <a:clrScheme name="LBFEW 1">
      <a:dk1>
        <a:sysClr val="windowText" lastClr="000000"/>
      </a:dk1>
      <a:lt1>
        <a:sysClr val="window" lastClr="FFFFFF"/>
      </a:lt1>
      <a:dk2>
        <a:srgbClr val="008874"/>
      </a:dk2>
      <a:lt2>
        <a:srgbClr val="E7E6E6"/>
      </a:lt2>
      <a:accent1>
        <a:srgbClr val="183264"/>
      </a:accent1>
      <a:accent2>
        <a:srgbClr val="5D98C3"/>
      </a:accent2>
      <a:accent3>
        <a:srgbClr val="DC764C"/>
      </a:accent3>
      <a:accent4>
        <a:srgbClr val="FCBF2C"/>
      </a:accent4>
      <a:accent5>
        <a:srgbClr val="232120"/>
      </a:accent5>
      <a:accent6>
        <a:srgbClr val="DCDCD9"/>
      </a:accent6>
      <a:hlink>
        <a:srgbClr val="183264"/>
      </a:hlink>
      <a:folHlink>
        <a:srgbClr val="DC764C"/>
      </a:folHlink>
    </a:clrScheme>
    <a:fontScheme name="LBF Theme">
      <a:majorFont>
        <a:latin typeface="Cerebri Sans Book"/>
        <a:ea typeface=""/>
        <a:cs typeface=""/>
      </a:majorFont>
      <a:minorFont>
        <a:latin typeface="Work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BFEW_Template_2022_v3.potx" id="{A37C97E6-5DFC-41B4-98F5-AA84E5A7F327}" vid="{4AAD1C23-20C6-49D2-A2CC-5E011F448DB0}"/>
    </a:ext>
  </a:extLst>
</a:theme>
</file>

<file path=ppt/theme/theme3.xml><?xml version="1.0" encoding="utf-8"?>
<a:theme xmlns:a="http://schemas.openxmlformats.org/drawingml/2006/main" name="Title page">
  <a:themeElements>
    <a:clrScheme name="LBFEW 1">
      <a:dk1>
        <a:sysClr val="windowText" lastClr="000000"/>
      </a:dk1>
      <a:lt1>
        <a:sysClr val="window" lastClr="FFFFFF"/>
      </a:lt1>
      <a:dk2>
        <a:srgbClr val="008874"/>
      </a:dk2>
      <a:lt2>
        <a:srgbClr val="E7E6E6"/>
      </a:lt2>
      <a:accent1>
        <a:srgbClr val="183264"/>
      </a:accent1>
      <a:accent2>
        <a:srgbClr val="5D98C3"/>
      </a:accent2>
      <a:accent3>
        <a:srgbClr val="DC764C"/>
      </a:accent3>
      <a:accent4>
        <a:srgbClr val="FCBF2C"/>
      </a:accent4>
      <a:accent5>
        <a:srgbClr val="232120"/>
      </a:accent5>
      <a:accent6>
        <a:srgbClr val="DCDCD9"/>
      </a:accent6>
      <a:hlink>
        <a:srgbClr val="183264"/>
      </a:hlink>
      <a:folHlink>
        <a:srgbClr val="DC764C"/>
      </a:folHlink>
    </a:clrScheme>
    <a:fontScheme name="LBF Theme">
      <a:majorFont>
        <a:latin typeface="Cerebri Sans Book"/>
        <a:ea typeface=""/>
        <a:cs typeface=""/>
      </a:majorFont>
      <a:minorFont>
        <a:latin typeface="Work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BFEW_Template_2022_v3.potx" id="{A37C97E6-5DFC-41B4-98F5-AA84E5A7F327}" vid="{4B719B90-5A90-47DF-921C-1B91F4993DC6}"/>
    </a:ext>
  </a:extLst>
</a:theme>
</file>

<file path=ppt/theme/theme4.xml><?xml version="1.0" encoding="utf-8"?>
<a:theme xmlns:a="http://schemas.openxmlformats.org/drawingml/2006/main" name="Green background">
  <a:themeElements>
    <a:clrScheme name="LBFEW 1">
      <a:dk1>
        <a:sysClr val="windowText" lastClr="000000"/>
      </a:dk1>
      <a:lt1>
        <a:sysClr val="window" lastClr="FFFFFF"/>
      </a:lt1>
      <a:dk2>
        <a:srgbClr val="008874"/>
      </a:dk2>
      <a:lt2>
        <a:srgbClr val="E7E6E6"/>
      </a:lt2>
      <a:accent1>
        <a:srgbClr val="183264"/>
      </a:accent1>
      <a:accent2>
        <a:srgbClr val="5D98C3"/>
      </a:accent2>
      <a:accent3>
        <a:srgbClr val="DC764C"/>
      </a:accent3>
      <a:accent4>
        <a:srgbClr val="FCBF2C"/>
      </a:accent4>
      <a:accent5>
        <a:srgbClr val="232120"/>
      </a:accent5>
      <a:accent6>
        <a:srgbClr val="DCDCD9"/>
      </a:accent6>
      <a:hlink>
        <a:srgbClr val="183264"/>
      </a:hlink>
      <a:folHlink>
        <a:srgbClr val="DC764C"/>
      </a:folHlink>
    </a:clrScheme>
    <a:fontScheme name="LBF Theme">
      <a:majorFont>
        <a:latin typeface="Cerebri Sans Book"/>
        <a:ea typeface=""/>
        <a:cs typeface=""/>
      </a:majorFont>
      <a:minorFont>
        <a:latin typeface="Work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BFEW_Template_2022_v3.potx" id="{A37C97E6-5DFC-41B4-98F5-AA84E5A7F327}" vid="{C3169DA2-552F-403C-A5BF-BAB41CA1B256}"/>
    </a:ext>
  </a:extLst>
</a:theme>
</file>

<file path=ppt/theme/theme5.xml><?xml version="1.0" encoding="utf-8"?>
<a:theme xmlns:a="http://schemas.openxmlformats.org/drawingml/2006/main" name="Navy background">
  <a:themeElements>
    <a:clrScheme name="LBFEW 1">
      <a:dk1>
        <a:sysClr val="windowText" lastClr="000000"/>
      </a:dk1>
      <a:lt1>
        <a:sysClr val="window" lastClr="FFFFFF"/>
      </a:lt1>
      <a:dk2>
        <a:srgbClr val="008874"/>
      </a:dk2>
      <a:lt2>
        <a:srgbClr val="E7E6E6"/>
      </a:lt2>
      <a:accent1>
        <a:srgbClr val="183264"/>
      </a:accent1>
      <a:accent2>
        <a:srgbClr val="5D98C3"/>
      </a:accent2>
      <a:accent3>
        <a:srgbClr val="DC764C"/>
      </a:accent3>
      <a:accent4>
        <a:srgbClr val="FCBF2C"/>
      </a:accent4>
      <a:accent5>
        <a:srgbClr val="232120"/>
      </a:accent5>
      <a:accent6>
        <a:srgbClr val="DCDCD9"/>
      </a:accent6>
      <a:hlink>
        <a:srgbClr val="183264"/>
      </a:hlink>
      <a:folHlink>
        <a:srgbClr val="DC764C"/>
      </a:folHlink>
    </a:clrScheme>
    <a:fontScheme name="LBF Cerebri Sans/Work Sans">
      <a:majorFont>
        <a:latin typeface="Cerebri Sans Book"/>
        <a:ea typeface=""/>
        <a:cs typeface=""/>
      </a:majorFont>
      <a:minorFont>
        <a:latin typeface="Work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BFEW_Template_2022_v3.potx" id="{A37C97E6-5DFC-41B4-98F5-AA84E5A7F327}" vid="{B50F2F9E-8012-4ECE-A8A4-F87498AC2AC3}"/>
    </a:ext>
  </a:extLst>
</a:theme>
</file>

<file path=ppt/theme/theme6.xml><?xml version="1.0" encoding="utf-8"?>
<a:theme xmlns:a="http://schemas.openxmlformats.org/drawingml/2006/main" name="1_Navy background">
  <a:themeElements>
    <a:clrScheme name="LBFEW 1">
      <a:dk1>
        <a:sysClr val="windowText" lastClr="000000"/>
      </a:dk1>
      <a:lt1>
        <a:sysClr val="window" lastClr="FFFFFF"/>
      </a:lt1>
      <a:dk2>
        <a:srgbClr val="008874"/>
      </a:dk2>
      <a:lt2>
        <a:srgbClr val="E7E6E6"/>
      </a:lt2>
      <a:accent1>
        <a:srgbClr val="183264"/>
      </a:accent1>
      <a:accent2>
        <a:srgbClr val="5D98C3"/>
      </a:accent2>
      <a:accent3>
        <a:srgbClr val="DC764C"/>
      </a:accent3>
      <a:accent4>
        <a:srgbClr val="FCBF2C"/>
      </a:accent4>
      <a:accent5>
        <a:srgbClr val="232120"/>
      </a:accent5>
      <a:accent6>
        <a:srgbClr val="DCDCD9"/>
      </a:accent6>
      <a:hlink>
        <a:srgbClr val="183264"/>
      </a:hlink>
      <a:folHlink>
        <a:srgbClr val="DC764C"/>
      </a:folHlink>
    </a:clrScheme>
    <a:fontScheme name="LBF Cerebri Sans/Work Sans">
      <a:majorFont>
        <a:latin typeface="Cerebri Sans Book"/>
        <a:ea typeface=""/>
        <a:cs typeface=""/>
      </a:majorFont>
      <a:minorFont>
        <a:latin typeface="Work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BFEW_Template_2022_v3.potx" id="{A37C97E6-5DFC-41B4-98F5-AA84E5A7F327}" vid="{B50F2F9E-8012-4ECE-A8A4-F87498AC2AC3}"/>
    </a:ext>
  </a:extLst>
</a:theme>
</file>

<file path=ppt/theme/theme7.xml><?xml version="1.0" encoding="utf-8"?>
<a:theme xmlns:a="http://schemas.openxmlformats.org/drawingml/2006/main" name="Light blue background">
  <a:themeElements>
    <a:clrScheme name="LBFEW 1">
      <a:dk1>
        <a:sysClr val="windowText" lastClr="000000"/>
      </a:dk1>
      <a:lt1>
        <a:sysClr val="window" lastClr="FFFFFF"/>
      </a:lt1>
      <a:dk2>
        <a:srgbClr val="008874"/>
      </a:dk2>
      <a:lt2>
        <a:srgbClr val="E7E6E6"/>
      </a:lt2>
      <a:accent1>
        <a:srgbClr val="183264"/>
      </a:accent1>
      <a:accent2>
        <a:srgbClr val="5D98C3"/>
      </a:accent2>
      <a:accent3>
        <a:srgbClr val="DC764C"/>
      </a:accent3>
      <a:accent4>
        <a:srgbClr val="FCBF2C"/>
      </a:accent4>
      <a:accent5>
        <a:srgbClr val="232120"/>
      </a:accent5>
      <a:accent6>
        <a:srgbClr val="DCDCD9"/>
      </a:accent6>
      <a:hlink>
        <a:srgbClr val="183264"/>
      </a:hlink>
      <a:folHlink>
        <a:srgbClr val="DC764C"/>
      </a:folHlink>
    </a:clrScheme>
    <a:fontScheme name="LBF Cerebri Sans/Work Sans">
      <a:majorFont>
        <a:latin typeface="Cerebri Sans Book"/>
        <a:ea typeface=""/>
        <a:cs typeface=""/>
      </a:majorFont>
      <a:minorFont>
        <a:latin typeface="Work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BFEW_Template_2022_v3.potx" id="{A37C97E6-5DFC-41B4-98F5-AA84E5A7F327}" vid="{38B265C5-A168-4AC0-BFB5-49DDAD052B8B}"/>
    </a:ext>
  </a:extLst>
</a:theme>
</file>

<file path=ppt/theme/theme8.xml><?xml version="1.0" encoding="utf-8"?>
<a:theme xmlns:a="http://schemas.openxmlformats.org/drawingml/2006/main" name="Yellow backgound">
  <a:themeElements>
    <a:clrScheme name="LBFEW 1">
      <a:dk1>
        <a:sysClr val="windowText" lastClr="000000"/>
      </a:dk1>
      <a:lt1>
        <a:sysClr val="window" lastClr="FFFFFF"/>
      </a:lt1>
      <a:dk2>
        <a:srgbClr val="008874"/>
      </a:dk2>
      <a:lt2>
        <a:srgbClr val="E7E6E6"/>
      </a:lt2>
      <a:accent1>
        <a:srgbClr val="183264"/>
      </a:accent1>
      <a:accent2>
        <a:srgbClr val="5D98C3"/>
      </a:accent2>
      <a:accent3>
        <a:srgbClr val="DC764C"/>
      </a:accent3>
      <a:accent4>
        <a:srgbClr val="FCBF2C"/>
      </a:accent4>
      <a:accent5>
        <a:srgbClr val="232120"/>
      </a:accent5>
      <a:accent6>
        <a:srgbClr val="DCDCD9"/>
      </a:accent6>
      <a:hlink>
        <a:srgbClr val="183264"/>
      </a:hlink>
      <a:folHlink>
        <a:srgbClr val="DC764C"/>
      </a:folHlink>
    </a:clrScheme>
    <a:fontScheme name="LBF Cerebri Sans/Work Sans">
      <a:majorFont>
        <a:latin typeface="Cerebri Sans Book"/>
        <a:ea typeface=""/>
        <a:cs typeface=""/>
      </a:majorFont>
      <a:minorFont>
        <a:latin typeface="Work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BFEW_Template_2022_v3.potx" id="{A37C97E6-5DFC-41B4-98F5-AA84E5A7F327}" vid="{141FEB6F-31D1-49CC-A837-D83BC87D7BB5}"/>
    </a:ext>
  </a:extLst>
</a:theme>
</file>

<file path=ppt/theme/theme9.xml><?xml version="1.0" encoding="utf-8"?>
<a:theme xmlns:a="http://schemas.openxmlformats.org/drawingml/2006/main" name="Orange background">
  <a:themeElements>
    <a:clrScheme name="LBFEW 1">
      <a:dk1>
        <a:sysClr val="windowText" lastClr="000000"/>
      </a:dk1>
      <a:lt1>
        <a:sysClr val="window" lastClr="FFFFFF"/>
      </a:lt1>
      <a:dk2>
        <a:srgbClr val="008874"/>
      </a:dk2>
      <a:lt2>
        <a:srgbClr val="E7E6E6"/>
      </a:lt2>
      <a:accent1>
        <a:srgbClr val="183264"/>
      </a:accent1>
      <a:accent2>
        <a:srgbClr val="5D98C3"/>
      </a:accent2>
      <a:accent3>
        <a:srgbClr val="DC764C"/>
      </a:accent3>
      <a:accent4>
        <a:srgbClr val="FCBF2C"/>
      </a:accent4>
      <a:accent5>
        <a:srgbClr val="232120"/>
      </a:accent5>
      <a:accent6>
        <a:srgbClr val="DCDCD9"/>
      </a:accent6>
      <a:hlink>
        <a:srgbClr val="183264"/>
      </a:hlink>
      <a:folHlink>
        <a:srgbClr val="DC764C"/>
      </a:folHlink>
    </a:clrScheme>
    <a:fontScheme name="LBF Theme">
      <a:majorFont>
        <a:latin typeface="Cerebri Sans Book"/>
        <a:ea typeface=""/>
        <a:cs typeface=""/>
      </a:majorFont>
      <a:minorFont>
        <a:latin typeface="Work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BFEW_Template_2022_v3.potx" id="{A37C97E6-5DFC-41B4-98F5-AA84E5A7F327}" vid="{8B55FD3D-11FB-4F24-B120-284F4A495BC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DA268F0255BE64A9BC4B8E2DCE55F37" ma:contentTypeVersion="23" ma:contentTypeDescription="Create a new document." ma:contentTypeScope="" ma:versionID="89106bad60816b8e9fca3080f32e8380">
  <xsd:schema xmlns:xsd="http://www.w3.org/2001/XMLSchema" xmlns:xs="http://www.w3.org/2001/XMLSchema" xmlns:p="http://schemas.microsoft.com/office/2006/metadata/properties" xmlns:ns2="86d98120-7755-4de4-8b81-617cfbbbccb5" xmlns:ns3="b584eb05-6e8d-4005-b4f0-6969e70150f9" targetNamespace="http://schemas.microsoft.com/office/2006/metadata/properties" ma:root="true" ma:fieldsID="6e3e1abba793529591d6541fd443e4ac" ns2:_="" ns3:_="">
    <xsd:import namespace="86d98120-7755-4de4-8b81-617cfbbbccb5"/>
    <xsd:import namespace="b584eb05-6e8d-4005-b4f0-6969e70150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3:TaxCatchAll" minOccurs="0"/>
                <xsd:element ref="ns2:lcf76f155ced4ddcb4097134ff3c332f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d98120-7755-4de4-8b81-617cfbbbcc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18deb5b5-5d72-4985-95eb-869fa41db4b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84eb05-6e8d-4005-b4f0-6969e70150f9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21f29b2f-4068-401c-91ac-483d7c913b82}" ma:internalName="TaxCatchAll" ma:showField="CatchAllData" ma:web="b584eb05-6e8d-4005-b4f0-6969e70150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584eb05-6e8d-4005-b4f0-6969e70150f9" xsi:nil="true"/>
    <lcf76f155ced4ddcb4097134ff3c332f xmlns="86d98120-7755-4de4-8b81-617cfbbbccb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890EE3B-3D19-4056-990C-948208F25747}">
  <ds:schemaRefs>
    <ds:schemaRef ds:uri="86d98120-7755-4de4-8b81-617cfbbbccb5"/>
    <ds:schemaRef ds:uri="b584eb05-6e8d-4005-b4f0-6969e70150f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45347E5-09ED-482C-AD44-2356EC1D815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2370C2D-93B1-43E2-83E1-EB044E847F3A}">
  <ds:schemaRefs>
    <ds:schemaRef ds:uri="86d98120-7755-4de4-8b81-617cfbbbccb5"/>
    <ds:schemaRef ds:uri="b584eb05-6e8d-4005-b4f0-6969e70150f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859</Words>
  <Application>Microsoft Office PowerPoint</Application>
  <PresentationFormat>Widescreen</PresentationFormat>
  <Paragraphs>137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Cerebri Sans</vt:lpstr>
      <vt:lpstr>Work Sans</vt:lpstr>
      <vt:lpstr>Cerebri Sans Pro Bold</vt:lpstr>
      <vt:lpstr>Cerebri Sans Book</vt:lpstr>
      <vt:lpstr>Calibri</vt:lpstr>
      <vt:lpstr>Arial</vt:lpstr>
      <vt:lpstr>White Theme</vt:lpstr>
      <vt:lpstr>2_Green Theme</vt:lpstr>
      <vt:lpstr>Title page</vt:lpstr>
      <vt:lpstr>Green background</vt:lpstr>
      <vt:lpstr>Navy background</vt:lpstr>
      <vt:lpstr>1_Navy background</vt:lpstr>
      <vt:lpstr>Light blue background</vt:lpstr>
      <vt:lpstr>Yellow backgound</vt:lpstr>
      <vt:lpstr>Orange background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Horacio Herrera-Richmond</dc:creator>
  <cp:lastModifiedBy>Callum Johns</cp:lastModifiedBy>
  <cp:revision>1</cp:revision>
  <cp:lastPrinted>2018-05-10T16:00:09Z</cp:lastPrinted>
  <dcterms:created xsi:type="dcterms:W3CDTF">2023-06-19T13:34:05Z</dcterms:created>
  <dcterms:modified xsi:type="dcterms:W3CDTF">2023-11-23T12:15:38Z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0x010100CDA268F0255BE64A9BC4B8E2DCE55F37</vt:lpwstr>
  </property>
  <property fmtid="{D5CDD505-2E9C-101B-9397-08002B2CF9AE}" pid="3" name="MediaServiceImageTags">
    <vt:lpwstr/>
  </property>
</Properties>
</file>